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Lst>
  <p:sldSz cx="9144000" cy="5143500" type="screen16x9"/>
  <p:notesSz cx="6858000" cy="9144000"/>
  <p:embeddedFontLst>
    <p:embeddedFont>
      <p:font typeface="Kinetic Letters" panose="02000000000000000000" pitchFamily="50" charset="0"/>
      <p:regular r:id="rId32"/>
    </p:embeddedFont>
    <p:embeddedFont>
      <p:font typeface="Nunito" pitchFamily="2" charset="0"/>
      <p:regular r:id="rId33"/>
      <p:bold r:id="rId34"/>
      <p:italic r:id="rId35"/>
      <p:boldItalic r:id="rId36"/>
    </p:embeddedFont>
    <p:embeddedFont>
      <p:font typeface="Nunito Sans SemiBold"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8" d="100"/>
          <a:sy n="138" d="100"/>
        </p:scale>
        <p:origin x="83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20" Type="http://schemas.openxmlformats.org/officeDocument/2006/relationships/slide" Target="slides/slide1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S Cains" userId="a972cf4c-d2c3-4f5b-9ffa-121213f7ca5b" providerId="ADAL" clId="{94D24E6B-F12C-461A-BAC8-B75066EADB48}"/>
    <pc:docChg chg="custSel modSld">
      <pc:chgData name="Mr S Cains" userId="a972cf4c-d2c3-4f5b-9ffa-121213f7ca5b" providerId="ADAL" clId="{94D24E6B-F12C-461A-BAC8-B75066EADB48}" dt="2026-04-13T07:57:11.825" v="0" actId="478"/>
      <pc:docMkLst>
        <pc:docMk/>
      </pc:docMkLst>
      <pc:sldChg chg="delSp mod">
        <pc:chgData name="Mr S Cains" userId="a972cf4c-d2c3-4f5b-9ffa-121213f7ca5b" providerId="ADAL" clId="{94D24E6B-F12C-461A-BAC8-B75066EADB48}" dt="2026-04-13T07:57:11.825" v="0" actId="478"/>
        <pc:sldMkLst>
          <pc:docMk/>
          <pc:sldMk cId="0" sldId="256"/>
        </pc:sldMkLst>
        <pc:picChg chg="del">
          <ac:chgData name="Mr S Cains" userId="a972cf4c-d2c3-4f5b-9ffa-121213f7ca5b" providerId="ADAL" clId="{94D24E6B-F12C-461A-BAC8-B75066EADB48}" dt="2026-04-13T07:57:11.825" v="0" actId="478"/>
          <ac:picMkLst>
            <pc:docMk/>
            <pc:sldMk cId="0" sldId="256"/>
            <ac:picMk id="30"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dirty="0"/>
          </a:p>
        </p:txBody>
      </p:sp>
    </p:spTree>
  </p:cSld>
  <p:clrMap bg1="lt1" tx1="dk1" bg2="dk2" tx2="lt2" accent1="accent1" accent2="accent2" accent3="accent3" accent4="accent4" accent5="accent5" accent6="accent6" hlink="hlink" folHlink="folHlink"/>
  <p:notesStyle>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Kinetic Letters" panose="02000000000000000000" pitchFamily="50" charset="0"/>
        <a:ea typeface="Kinetic Letters" panose="02000000000000000000" pitchFamily="50" charset="0"/>
        <a:cs typeface="Arial"/>
        <a:sym typeface="Arial"/>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latin typeface="Kinetic Letters" panose="02000000000000000000" pitchFamily="50" charset="0"/>
            </a:endParaRPr>
          </a:p>
          <a:p>
            <a:pPr marL="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The DfE Key Stage 2 access arrangements guidance (https://www.gov.uk/government/publications/key-stage-2-tests-access-arrangements) gives more details on this, including which arrangements need prior permission.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It should be noted that there are cases when pupils can have access to multiple arrangements (e.g. addition time and a scribe). These are detailed in the above document.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Also note, any pupil can ask for a question to be read to them, though not explained to them. In mathematics, words and numbers may be read but mathematical symbols cannot be read. </a:t>
            </a:r>
            <a:endParaRPr dirty="0">
              <a:latin typeface="Kinetic Letters" panose="02000000000000000000" pitchFamily="50"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There is no separate test that would indicate a pupil is working above the national standard.</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A scaled score of less than 99 would indicate a pupil is working below the national standard.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To have a scaled score, pupils must have a minimum raw score (determined each year). If the pupil does not achieve the minimum raw score, they have not demonstrated sufficient understanding of the KS2 curriculum in the subject. </a:t>
            </a:r>
            <a:endParaRPr dirty="0">
              <a:latin typeface="Kinetic Letters" panose="02000000000000000000" pitchFamily="50"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The question types include:</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Circling</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Drawing lines to connect</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Multiple choice questions (including ticking tables)</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One-word answers</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Short answer questions </a:t>
            </a:r>
            <a:endParaRPr dirty="0">
              <a:latin typeface="Kinetic Letters" panose="02000000000000000000" pitchFamily="50"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Questions are from the 2025 GPS SATs paper. </a:t>
            </a:r>
            <a:br>
              <a:rPr lang="en-GB" dirty="0">
                <a:latin typeface="Kinetic Letters" panose="02000000000000000000" pitchFamily="50" charset="0"/>
              </a:rPr>
            </a:br>
            <a:r>
              <a:rPr lang="en-GB" dirty="0">
                <a:latin typeface="Kinetic Letters" panose="02000000000000000000" pitchFamily="50" charset="0"/>
              </a:rPr>
              <a:t>For question 43 the answer scheme details 2 correct answers and answers that should not be accepted (e.g. misspellings of verb forms or errors in punctuation or capitalisation.)</a:t>
            </a:r>
            <a:endParaRPr dirty="0">
              <a:latin typeface="Kinetic Letters" panose="02000000000000000000" pitchFamily="50"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Questions are from the 2025 Spelling SATs paper. </a:t>
            </a:r>
            <a:endParaRPr dirty="0">
              <a:latin typeface="Kinetic Letters" panose="02000000000000000000" pitchFamily="50"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Reading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Question styles include: </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Multiple choice questions</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One-word answers</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Short answer questions</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Multiple mark (long answer) questions</a:t>
            </a:r>
            <a:endParaRPr dirty="0">
              <a:latin typeface="Kinetic Letters" panose="02000000000000000000" pitchFamily="50"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Reading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Reading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6% of questions: summarising main ideas from more than one paragraph.</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2% of questions: making comparisons within the text</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2% of questions: Identify and / or explain how meaning is enhanced through choice of words and phrases.</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Example questions to ask at home:</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What does this word mean? </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Which word in this paragraph is the closest in meaning to…?</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What [character] doing when [event] happened?</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True or false questions about a paragraph/ text.</a:t>
            </a:r>
            <a:endParaRPr dirty="0">
              <a:latin typeface="Kinetic Letters" panose="02000000000000000000" pitchFamily="50" charset="0"/>
            </a:endParaRPr>
          </a:p>
          <a:p>
            <a:pPr marL="457200" lvl="0" indent="-298450" algn="l" rtl="0">
              <a:lnSpc>
                <a:spcPct val="100000"/>
              </a:lnSpc>
              <a:spcBef>
                <a:spcPts val="0"/>
              </a:spcBef>
              <a:spcAft>
                <a:spcPts val="0"/>
              </a:spcAft>
              <a:buSzPts val="1100"/>
              <a:buFont typeface="Arial"/>
              <a:buChar char="-"/>
            </a:pPr>
            <a:r>
              <a:rPr lang="en-GB" dirty="0">
                <a:latin typeface="Kinetic Letters" panose="02000000000000000000" pitchFamily="50" charset="0"/>
              </a:rPr>
              <a:t>Why do you [character] did [event]? Can you think of another reason?</a:t>
            </a:r>
            <a:endParaRPr dirty="0">
              <a:latin typeface="Kinetic Letters" panose="02000000000000000000" pitchFamily="50"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Arithmetic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Identify that there are some questions that have 2 marks and some that have 1. </a:t>
            </a:r>
            <a:endParaRPr dirty="0">
              <a:latin typeface="Kinetic Letters" panose="02000000000000000000" pitchFamily="50"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Arithmetic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These are examples of how children could solve the calculations. There are some that could/ should be solved mentally as it is far quicker that way (40 marks in 30 minutes does not allow for 1 minute + per mark).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Answers should always be given in their simplest form unless stated otherwise.</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Note that for question 26, equivalent fractions or the exact decimal are accepted. </a:t>
            </a:r>
            <a:endParaRPr dirty="0">
              <a:latin typeface="Kinetic Letters" panose="02000000000000000000" pitchFamily="50"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Arithmetic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In general, the questions get progressively harder throughout the paper. As this is the case, it is not unusual for children to be unable to complete the entire paper in the given time. </a:t>
            </a:r>
            <a:endParaRPr dirty="0">
              <a:latin typeface="Kinetic Letters" panose="02000000000000000000" pitchFamily="50"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paper 2 Reasoning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paper 2 Reasoning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paper 3 Reasoning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endParaRPr dirty="0">
              <a:latin typeface="Kinetic Letters" panose="02000000000000000000" pitchFamily="50"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dirty="0">
                <a:latin typeface="Kinetic Letters" panose="02000000000000000000" pitchFamily="50" charset="0"/>
              </a:rPr>
              <a:t>Questions are from the 2025 paper 3 Reasoning SATs paper. </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Note that this is a three mark question.</a:t>
            </a:r>
            <a:endParaRPr dirty="0">
              <a:latin typeface="Kinetic Letters" panose="02000000000000000000" pitchFamily="50"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Encourage parents not to use past papers at home. If they want to use past papers with tutors, suggest that they could take copies of completed test home to work through with tutors. This may help them to work through specific misunderstandings. </a:t>
            </a:r>
            <a:endParaRPr dirty="0">
              <a:latin typeface="Kinetic Letters" panose="02000000000000000000" pitchFamily="50"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253" name="Google Shape;25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260" name="Google Shape;26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dirty="0">
                <a:latin typeface="Kinetic Letters" panose="02000000000000000000" pitchFamily="50" charset="0"/>
              </a:rPr>
              <a:t>It may also be appropriate to discuss if there are any changes at home that could add stress to the child (e.g. moving house, a new sibling, recent bereavement).</a:t>
            </a:r>
            <a:endParaRPr dirty="0">
              <a:latin typeface="Kinetic Letters" panose="02000000000000000000" pitchFamily="50" charset="0"/>
            </a:endParaRPr>
          </a:p>
          <a:p>
            <a:pPr marL="158750" lvl="0" indent="0" algn="l" rtl="0">
              <a:lnSpc>
                <a:spcPct val="100000"/>
              </a:lnSpc>
              <a:spcBef>
                <a:spcPts val="0"/>
              </a:spcBef>
              <a:spcAft>
                <a:spcPts val="0"/>
              </a:spcAft>
              <a:buSzPts val="1100"/>
              <a:buNone/>
            </a:pPr>
            <a:r>
              <a:rPr lang="en-GB" dirty="0">
                <a:latin typeface="Kinetic Letters" panose="02000000000000000000" pitchFamily="50" charset="0"/>
              </a:rPr>
              <a:t>There may be media coverage around the SATs, parents may want to discuss this with their children (positive or negative). </a:t>
            </a:r>
            <a:endParaRPr dirty="0">
              <a:latin typeface="Kinetic Letters" panose="02000000000000000000" pitchFamily="50"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274" name="Google Shape;27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a:extLst>
            <a:ext uri="{FF2B5EF4-FFF2-40B4-BE49-F238E27FC236}">
              <a16:creationId xmlns:a16="http://schemas.microsoft.com/office/drawing/2014/main" id="{9CA01622-5350-7DC9-682C-803F29676462}"/>
            </a:ext>
          </a:extLst>
        </p:cNvPr>
        <p:cNvGrpSpPr/>
        <p:nvPr/>
      </p:nvGrpSpPr>
      <p:grpSpPr>
        <a:xfrm>
          <a:off x="0" y="0"/>
          <a:ext cx="0" cy="0"/>
          <a:chOff x="0" y="0"/>
          <a:chExt cx="0" cy="0"/>
        </a:xfrm>
      </p:grpSpPr>
      <p:sp>
        <p:nvSpPr>
          <p:cNvPr id="273" name="Google Shape;273;p29:notes">
            <a:extLst>
              <a:ext uri="{FF2B5EF4-FFF2-40B4-BE49-F238E27FC236}">
                <a16:creationId xmlns:a16="http://schemas.microsoft.com/office/drawing/2014/main" id="{40EFF8A8-2987-7FE0-7C2F-9D5B9D54305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latin typeface="Kinetic Letters" panose="02000000000000000000" pitchFamily="50" charset="0"/>
            </a:endParaRPr>
          </a:p>
        </p:txBody>
      </p:sp>
      <p:sp>
        <p:nvSpPr>
          <p:cNvPr id="274" name="Google Shape;274;p29:notes">
            <a:extLst>
              <a:ext uri="{FF2B5EF4-FFF2-40B4-BE49-F238E27FC236}">
                <a16:creationId xmlns:a16="http://schemas.microsoft.com/office/drawing/2014/main" id="{24F56A23-9F30-FE5D-B971-E3127408ADB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6983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Kinetic Letters" panose="02000000000000000000" pitchFamily="50" charset="0"/>
                <a:ea typeface="Kinetic Letters" panose="02000000000000000000" pitchFamily="50" charset="0"/>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dirty="0"/>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Kinetic Letters" panose="02000000000000000000" pitchFamily="50" charset="0"/>
                <a:ea typeface="Kinetic Letters" panose="02000000000000000000" pitchFamily="50" charset="0"/>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dirty="0"/>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Kinetic Letters" panose="02000000000000000000" pitchFamily="50" charset="0"/>
                <a:ea typeface="Kinetic Letters" panose="02000000000000000000" pitchFamily="50" charset="0"/>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Kinetic Letters" panose="02000000000000000000" pitchFamily="50" charset="0"/>
                <a:ea typeface="Kinetic Letters" panose="02000000000000000000" pitchFamily="50" charset="0"/>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Kinetic Letters" panose="02000000000000000000" pitchFamily="50" charset="0"/>
                <a:ea typeface="Kinetic Letters" panose="02000000000000000000" pitchFamily="50" charset="0"/>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Kinetic Letters" panose="02000000000000000000" pitchFamily="50" charset="0"/>
                <a:ea typeface="Kinetic Letters" panose="02000000000000000000" pitchFamily="50" charset="0"/>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Kinetic Letters" panose="02000000000000000000" pitchFamily="50" charset="0"/>
                <a:ea typeface="Kinetic Letters" panose="02000000000000000000" pitchFamily="50" charset="0"/>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Kinetic Letters" panose="02000000000000000000" pitchFamily="50" charset="0"/>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Kinetic Letters" panose="02000000000000000000" pitchFamily="50" charset="0"/>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Kinetic Letters" panose="02000000000000000000" pitchFamily="50" charset="0"/>
                <a:ea typeface="Kinetic Letters" panose="02000000000000000000" pitchFamily="50" charset="0"/>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Kinetic Letters" panose="02000000000000000000" pitchFamily="50" charset="0"/>
                <a:ea typeface="Kinetic Letters" panose="02000000000000000000" pitchFamily="50" charset="0"/>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Kinetic Letters" panose="02000000000000000000" pitchFamily="50" charset="0"/>
          <a:ea typeface="Kinetic Letters" panose="02000000000000000000" pitchFamily="50"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Kinetic Letters" panose="02000000000000000000" pitchFamily="50" charset="0"/>
          <a:ea typeface="Kinetic Letters" panose="02000000000000000000" pitchFamily="50"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Kinetic Letters" panose="02000000000000000000" pitchFamily="50" charset="0"/>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dirty="0">
              <a:solidFill>
                <a:schemeClr val="lt1"/>
              </a:solidFill>
              <a:ea typeface="Arial"/>
              <a:sym typeface="Arial"/>
            </a:endParaRPr>
          </a:p>
          <a:p>
            <a:pPr marL="0" lvl="0" indent="0" algn="ctr" rtl="0">
              <a:lnSpc>
                <a:spcPct val="100000"/>
              </a:lnSpc>
              <a:spcBef>
                <a:spcPts val="0"/>
              </a:spcBef>
              <a:spcAft>
                <a:spcPts val="0"/>
              </a:spcAft>
              <a:buSzPts val="5200"/>
              <a:buNone/>
            </a:pPr>
            <a:endParaRPr sz="4800" dirty="0">
              <a:solidFill>
                <a:schemeClr val="lt1"/>
              </a:solidFill>
              <a:ea typeface="Arial"/>
              <a:sym typeface="Arial"/>
            </a:endParaRPr>
          </a:p>
          <a:p>
            <a:pPr marL="0" lvl="0" indent="0" algn="ctr" rtl="0">
              <a:lnSpc>
                <a:spcPct val="100000"/>
              </a:lnSpc>
              <a:spcBef>
                <a:spcPts val="0"/>
              </a:spcBef>
              <a:spcAft>
                <a:spcPts val="0"/>
              </a:spcAft>
              <a:buSzPts val="5200"/>
              <a:buNone/>
            </a:pPr>
            <a:r>
              <a:rPr lang="en-GB" sz="4000" dirty="0">
                <a:solidFill>
                  <a:schemeClr val="lt1"/>
                </a:solidFill>
                <a:ea typeface="Arial"/>
                <a:sym typeface="Arial"/>
              </a:rPr>
              <a:t>Year 6 SATs 202</a:t>
            </a:r>
            <a:r>
              <a:rPr lang="en-GB" sz="4000" dirty="0">
                <a:solidFill>
                  <a:schemeClr val="lt1"/>
                </a:solidFill>
              </a:rPr>
              <a:t>6</a:t>
            </a:r>
            <a:r>
              <a:rPr lang="en-GB" sz="4000" dirty="0">
                <a:solidFill>
                  <a:schemeClr val="lt1"/>
                </a:solidFill>
                <a:ea typeface="Arial"/>
                <a:sym typeface="Arial"/>
              </a:rPr>
              <a:t> Presentation for Parents, Carers &amp; Guardians</a:t>
            </a:r>
            <a:endParaRPr sz="3800" dirty="0">
              <a:solidFill>
                <a:schemeClr val="lt1"/>
              </a:solidFill>
              <a:ea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What are the SATs? </a:t>
            </a:r>
            <a:endParaRPr sz="2400" b="1" u="sng" dirty="0"/>
          </a:p>
        </p:txBody>
      </p:sp>
      <p:sp>
        <p:nvSpPr>
          <p:cNvPr id="36" name="Google Shape;36;p2"/>
          <p:cNvSpPr txBox="1">
            <a:spLocks noGrp="1"/>
          </p:cNvSpPr>
          <p:nvPr>
            <p:ph type="body" idx="1"/>
          </p:nvPr>
        </p:nvSpPr>
        <p:spPr>
          <a:xfrm>
            <a:off x="311700" y="1009467"/>
            <a:ext cx="8520600" cy="2668916"/>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2000" dirty="0"/>
              <a:t>SATs are the Standardised Assessment Tests that are given to children at the end of Key Stage 2. </a:t>
            </a:r>
            <a:endParaRPr sz="2000" dirty="0"/>
          </a:p>
          <a:p>
            <a:pPr marL="457200" lvl="0" indent="-342900" algn="l" rtl="0">
              <a:lnSpc>
                <a:spcPct val="115000"/>
              </a:lnSpc>
              <a:spcBef>
                <a:spcPts val="0"/>
              </a:spcBef>
              <a:spcAft>
                <a:spcPts val="0"/>
              </a:spcAft>
              <a:buSzPts val="1800"/>
              <a:buFont typeface="Nunito"/>
              <a:buChar char="●"/>
            </a:pPr>
            <a:r>
              <a:rPr lang="en-GB" sz="2000" dirty="0"/>
              <a:t>The SATs take place over four days, starting on </a:t>
            </a:r>
            <a:r>
              <a:rPr lang="en-GB" sz="2000" dirty="0">
                <a:solidFill>
                  <a:srgbClr val="283593"/>
                </a:solidFill>
              </a:rPr>
              <a:t>Monday 11</a:t>
            </a:r>
            <a:r>
              <a:rPr lang="en-GB" sz="2000" baseline="30000" dirty="0">
                <a:solidFill>
                  <a:srgbClr val="283593"/>
                </a:solidFill>
              </a:rPr>
              <a:t>th</a:t>
            </a:r>
            <a:r>
              <a:rPr lang="en-GB" sz="2000" dirty="0">
                <a:solidFill>
                  <a:srgbClr val="283593"/>
                </a:solidFill>
              </a:rPr>
              <a:t> May </a:t>
            </a:r>
            <a:r>
              <a:rPr lang="en-GB" sz="2000" dirty="0"/>
              <a:t>ending on </a:t>
            </a:r>
            <a:r>
              <a:rPr lang="en-GB" sz="2000" dirty="0">
                <a:solidFill>
                  <a:srgbClr val="283593"/>
                </a:solidFill>
              </a:rPr>
              <a:t>Thursday 14</a:t>
            </a:r>
            <a:r>
              <a:rPr lang="en-GB" sz="2000" baseline="30000" dirty="0">
                <a:solidFill>
                  <a:srgbClr val="283593"/>
                </a:solidFill>
              </a:rPr>
              <a:t>th</a:t>
            </a:r>
            <a:r>
              <a:rPr lang="en-GB" sz="2000" dirty="0">
                <a:solidFill>
                  <a:srgbClr val="283593"/>
                </a:solidFill>
              </a:rPr>
              <a:t> May.</a:t>
            </a:r>
            <a:endParaRPr sz="2000" dirty="0"/>
          </a:p>
          <a:p>
            <a:pPr marL="457200" lvl="0" indent="-342900" algn="l" rtl="0">
              <a:lnSpc>
                <a:spcPct val="115000"/>
              </a:lnSpc>
              <a:spcBef>
                <a:spcPts val="0"/>
              </a:spcBef>
              <a:spcAft>
                <a:spcPts val="0"/>
              </a:spcAft>
              <a:buSzPts val="1800"/>
              <a:buFont typeface="Nunito"/>
              <a:buChar char="●"/>
            </a:pPr>
            <a:r>
              <a:rPr lang="en-GB" sz="2000" dirty="0"/>
              <a:t>The SATs papers consist of:</a:t>
            </a:r>
            <a:endParaRPr sz="2000" dirty="0"/>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Grammar, punctuation and spelling (paper 1: GPS) – Monday 11</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Grammar, punctuation and spelling (paper 2: Spelling) – Monday 11</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Reading – Tuesday 12</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1: Arithmetic) – Wednesday 13</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 </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2: Reasoning) – Wednesday 13</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 </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3: Reasoning) – Thursday 14</a:t>
            </a:r>
            <a:r>
              <a:rPr lang="en-GB" sz="1800" baseline="30000" dirty="0">
                <a:solidFill>
                  <a:srgbClr val="283593"/>
                </a:solidFill>
                <a:latin typeface="Kinetic Letters" panose="02000000000000000000" pitchFamily="50" charset="0"/>
                <a:ea typeface="Arial"/>
                <a:cs typeface="Arial"/>
                <a:sym typeface="Arial"/>
              </a:rPr>
              <a:t>th</a:t>
            </a:r>
            <a:r>
              <a:rPr lang="en-GB" sz="1800" dirty="0">
                <a:solidFill>
                  <a:srgbClr val="283593"/>
                </a:solidFill>
                <a:latin typeface="Kinetic Letters" panose="02000000000000000000" pitchFamily="50" charset="0"/>
                <a:ea typeface="Arial"/>
                <a:cs typeface="Arial"/>
                <a:sym typeface="Arial"/>
              </a:rPr>
              <a:t> May</a:t>
            </a:r>
            <a:endParaRPr sz="1800" dirty="0">
              <a:latin typeface="Kinetic Letters" panose="02000000000000000000" pitchFamily="50" charset="0"/>
            </a:endParaRPr>
          </a:p>
          <a:p>
            <a:pPr marL="457200" marR="0" lvl="0" indent="-342900" algn="l" rtl="0">
              <a:lnSpc>
                <a:spcPct val="115000"/>
              </a:lnSpc>
              <a:spcBef>
                <a:spcPts val="0"/>
              </a:spcBef>
              <a:spcAft>
                <a:spcPts val="0"/>
              </a:spcAft>
              <a:buClr>
                <a:srgbClr val="595959"/>
              </a:buClr>
              <a:buSzPts val="1800"/>
              <a:buFont typeface="Nunito"/>
              <a:buChar char="●"/>
            </a:pPr>
            <a:r>
              <a:rPr lang="en-GB" sz="2000" b="0" i="0" u="none" strike="noStrike" cap="none" dirty="0">
                <a:solidFill>
                  <a:srgbClr val="000000"/>
                </a:solidFill>
                <a:ea typeface="Arial"/>
                <a:sym typeface="Arial"/>
              </a:rPr>
              <a:t>Writing is assessed using evidence collected throughout Year 6. There is no Year 6 SATs writing test. </a:t>
            </a:r>
            <a:endParaRPr sz="2000" dirty="0"/>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When and how the SATs are completed</a:t>
            </a:r>
            <a:endParaRPr sz="2400" b="1" u="sng" dirty="0"/>
          </a:p>
        </p:txBody>
      </p:sp>
      <p:sp>
        <p:nvSpPr>
          <p:cNvPr id="43" name="Google Shape;43;p3"/>
          <p:cNvSpPr txBox="1">
            <a:spLocks noGrp="1"/>
          </p:cNvSpPr>
          <p:nvPr>
            <p:ph type="body" idx="1"/>
          </p:nvPr>
        </p:nvSpPr>
        <p:spPr>
          <a:xfrm>
            <a:off x="311700" y="801647"/>
            <a:ext cx="8520600" cy="3271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2000" dirty="0"/>
              <a:t>The tests take place during normal school hours, under exam conditions. </a:t>
            </a:r>
            <a:endParaRPr sz="2000" dirty="0"/>
          </a:p>
          <a:p>
            <a:pPr marL="457200" lvl="0" indent="-342900" algn="l" rtl="0">
              <a:lnSpc>
                <a:spcPct val="115000"/>
              </a:lnSpc>
              <a:spcBef>
                <a:spcPts val="0"/>
              </a:spcBef>
              <a:spcAft>
                <a:spcPts val="0"/>
              </a:spcAft>
              <a:buSzPts val="1800"/>
              <a:buFont typeface="Nunito"/>
              <a:buChar char="●"/>
            </a:pPr>
            <a:r>
              <a:rPr lang="en-GB" sz="2000" dirty="0"/>
              <a:t>Children are not allowed to talk to each other from the moment the assessments are handed out until they are collected at the end of the test. </a:t>
            </a:r>
            <a:endParaRPr sz="2000" dirty="0"/>
          </a:p>
          <a:p>
            <a:pPr marL="457200" lvl="0" indent="-342900" algn="l" rtl="0">
              <a:lnSpc>
                <a:spcPct val="115000"/>
              </a:lnSpc>
              <a:spcBef>
                <a:spcPts val="0"/>
              </a:spcBef>
              <a:spcAft>
                <a:spcPts val="0"/>
              </a:spcAft>
              <a:buSzPts val="1800"/>
              <a:buFont typeface="Nunito"/>
              <a:buChar char="●"/>
            </a:pPr>
            <a:r>
              <a:rPr lang="en-GB" sz="2000" dirty="0"/>
              <a:t>After the tests are completed, the papers are sent away to be marked </a:t>
            </a:r>
            <a:r>
              <a:rPr lang="en-GB" sz="2000" dirty="0">
                <a:solidFill>
                  <a:srgbClr val="283593"/>
                </a:solidFill>
              </a:rPr>
              <a:t>externally</a:t>
            </a:r>
            <a:r>
              <a:rPr lang="en-GB" sz="2000" dirty="0"/>
              <a:t>. </a:t>
            </a:r>
            <a:endParaRPr sz="2000" dirty="0"/>
          </a:p>
          <a:p>
            <a:pPr marL="457200" lvl="0" indent="-342900" algn="l" rtl="0">
              <a:lnSpc>
                <a:spcPct val="115000"/>
              </a:lnSpc>
              <a:spcBef>
                <a:spcPts val="0"/>
              </a:spcBef>
              <a:spcAft>
                <a:spcPts val="0"/>
              </a:spcAft>
              <a:buSzPts val="1800"/>
              <a:buFont typeface="Nunito"/>
              <a:buChar char="●"/>
            </a:pPr>
            <a:r>
              <a:rPr lang="en-GB" sz="2000" dirty="0"/>
              <a:t>The results are then sent to the school in July. </a:t>
            </a:r>
            <a:endParaRPr sz="2000" dirty="0"/>
          </a:p>
          <a:p>
            <a:pPr marL="457200" lvl="0" indent="-342900" algn="l" rtl="0">
              <a:lnSpc>
                <a:spcPct val="115000"/>
              </a:lnSpc>
              <a:spcBef>
                <a:spcPts val="0"/>
              </a:spcBef>
              <a:spcAft>
                <a:spcPts val="0"/>
              </a:spcAft>
              <a:buSzPts val="1800"/>
              <a:buFont typeface="Nunito"/>
              <a:buChar char="●"/>
            </a:pPr>
            <a:r>
              <a:rPr lang="en-GB" sz="2000" dirty="0"/>
              <a:t>Each test lasts no longer than 60 minutes: </a:t>
            </a:r>
            <a:endParaRPr sz="2000" dirty="0"/>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Spelling, punctuation and grammar (paper 1: Grammar/ Punctuation) – 45 minutes</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Spelling, punctuation and grammar (paper 2: Spelling) – 15 minutes</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Reading – 60 minutes </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1: Arithmetic) – 30 minutes</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2: Reasoning) – 40 minutes</a:t>
            </a:r>
            <a:endParaRPr sz="1800" dirty="0">
              <a:latin typeface="Kinetic Letters" panose="02000000000000000000" pitchFamily="50" charset="0"/>
            </a:endParaRPr>
          </a:p>
          <a:p>
            <a:pPr marL="914400" lvl="1" indent="-317500" algn="l" rtl="0">
              <a:lnSpc>
                <a:spcPct val="100000"/>
              </a:lnSpc>
              <a:spcBef>
                <a:spcPts val="0"/>
              </a:spcBef>
              <a:spcAft>
                <a:spcPts val="0"/>
              </a:spcAft>
              <a:buSzPts val="1400"/>
              <a:buChar char="○"/>
            </a:pPr>
            <a:r>
              <a:rPr lang="en-GB" sz="1800" dirty="0">
                <a:solidFill>
                  <a:srgbClr val="283593"/>
                </a:solidFill>
                <a:latin typeface="Kinetic Letters" panose="02000000000000000000" pitchFamily="50" charset="0"/>
                <a:ea typeface="Arial"/>
                <a:cs typeface="Arial"/>
                <a:sym typeface="Arial"/>
              </a:rPr>
              <a:t>Maths (paper 3: Reasoning) – 40 minutes</a:t>
            </a:r>
            <a:endParaRPr sz="1800" dirty="0">
              <a:latin typeface="Kinetic Letters" panose="02000000000000000000" pitchFamily="50" charset="0"/>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311700" y="210184"/>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Specific arrangements for SATs</a:t>
            </a:r>
            <a:endParaRPr sz="2400" b="1" u="sng" dirty="0"/>
          </a:p>
        </p:txBody>
      </p:sp>
      <p:sp>
        <p:nvSpPr>
          <p:cNvPr id="50" name="Google Shape;50;p4"/>
          <p:cNvSpPr txBox="1">
            <a:spLocks noGrp="1"/>
          </p:cNvSpPr>
          <p:nvPr>
            <p:ph type="body" idx="1"/>
          </p:nvPr>
        </p:nvSpPr>
        <p:spPr>
          <a:xfrm>
            <a:off x="311700" y="956738"/>
            <a:ext cx="8520600" cy="304991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2000" dirty="0"/>
              <a:t>Children with additional needs (who have similar support as part of day-to-day learning in school) may be allotted specific arrangements, including:</a:t>
            </a:r>
            <a:endParaRPr sz="2000" dirty="0"/>
          </a:p>
          <a:p>
            <a:pPr marL="457200" lvl="0" indent="-342900" algn="l" rtl="0">
              <a:lnSpc>
                <a:spcPct val="115000"/>
              </a:lnSpc>
              <a:spcBef>
                <a:spcPts val="0"/>
              </a:spcBef>
              <a:spcAft>
                <a:spcPts val="0"/>
              </a:spcAft>
              <a:buSzPts val="1800"/>
              <a:buFont typeface="Nunito"/>
              <a:buChar char="●"/>
            </a:pPr>
            <a:r>
              <a:rPr lang="en-GB" sz="2000" dirty="0"/>
              <a:t>Additional (extra) time;</a:t>
            </a:r>
            <a:endParaRPr sz="2000" dirty="0"/>
          </a:p>
          <a:p>
            <a:pPr marL="457200" lvl="0" indent="-342900" algn="l" rtl="0">
              <a:lnSpc>
                <a:spcPct val="115000"/>
              </a:lnSpc>
              <a:spcBef>
                <a:spcPts val="0"/>
              </a:spcBef>
              <a:spcAft>
                <a:spcPts val="0"/>
              </a:spcAft>
              <a:buSzPts val="1800"/>
              <a:buFont typeface="Nunito"/>
              <a:buChar char="●"/>
            </a:pPr>
            <a:r>
              <a:rPr lang="en-GB" sz="2000" dirty="0"/>
              <a:t>Tests being opened early to be modified;</a:t>
            </a:r>
            <a:endParaRPr sz="2000" dirty="0"/>
          </a:p>
          <a:p>
            <a:pPr marL="457200" lvl="0" indent="-342900" algn="l" rtl="0">
              <a:lnSpc>
                <a:spcPct val="115000"/>
              </a:lnSpc>
              <a:spcBef>
                <a:spcPts val="0"/>
              </a:spcBef>
              <a:spcAft>
                <a:spcPts val="0"/>
              </a:spcAft>
              <a:buSzPts val="1800"/>
              <a:buFont typeface="Nunito"/>
              <a:buChar char="●"/>
            </a:pPr>
            <a:r>
              <a:rPr lang="en-GB" sz="2000" dirty="0"/>
              <a:t>An adult to scribe (write) for them;</a:t>
            </a:r>
            <a:endParaRPr sz="2000" dirty="0"/>
          </a:p>
          <a:p>
            <a:pPr marL="457200" lvl="0" indent="-342900" algn="l" rtl="0">
              <a:lnSpc>
                <a:spcPct val="115000"/>
              </a:lnSpc>
              <a:spcBef>
                <a:spcPts val="0"/>
              </a:spcBef>
              <a:spcAft>
                <a:spcPts val="0"/>
              </a:spcAft>
              <a:buSzPts val="1800"/>
              <a:buFont typeface="Nunito"/>
              <a:buChar char="●"/>
            </a:pPr>
            <a:r>
              <a:rPr lang="en-GB" sz="2000" dirty="0"/>
              <a:t>Using word processors independently; </a:t>
            </a:r>
            <a:endParaRPr sz="2000" dirty="0"/>
          </a:p>
          <a:p>
            <a:pPr marL="457200" lvl="0" indent="-342900" algn="l" rtl="0">
              <a:lnSpc>
                <a:spcPct val="115000"/>
              </a:lnSpc>
              <a:spcBef>
                <a:spcPts val="0"/>
              </a:spcBef>
              <a:spcAft>
                <a:spcPts val="0"/>
              </a:spcAft>
              <a:buSzPts val="1800"/>
              <a:buFont typeface="Nunito"/>
              <a:buChar char="●"/>
            </a:pPr>
            <a:r>
              <a:rPr lang="en-GB" sz="2000" dirty="0"/>
              <a:t>An adult to read for them (including a translator);</a:t>
            </a:r>
            <a:endParaRPr sz="2000" dirty="0"/>
          </a:p>
          <a:p>
            <a:pPr marL="457200" lvl="0" indent="-342900" algn="l" rtl="0">
              <a:lnSpc>
                <a:spcPct val="115000"/>
              </a:lnSpc>
              <a:spcBef>
                <a:spcPts val="0"/>
              </a:spcBef>
              <a:spcAft>
                <a:spcPts val="0"/>
              </a:spcAft>
              <a:buSzPts val="1800"/>
              <a:buFont typeface="Nunito"/>
              <a:buChar char="●"/>
            </a:pPr>
            <a:r>
              <a:rPr lang="en-GB" sz="2000" dirty="0"/>
              <a:t>The use of prompts or rest breaks;</a:t>
            </a:r>
            <a:endParaRPr sz="2000" dirty="0"/>
          </a:p>
          <a:p>
            <a:pPr marL="457200" lvl="0" indent="-342900" algn="l" rtl="0">
              <a:lnSpc>
                <a:spcPct val="115000"/>
              </a:lnSpc>
              <a:spcBef>
                <a:spcPts val="0"/>
              </a:spcBef>
              <a:spcAft>
                <a:spcPts val="0"/>
              </a:spcAft>
              <a:buSzPts val="1800"/>
              <a:buFont typeface="Nunito"/>
              <a:buChar char="●"/>
            </a:pPr>
            <a:r>
              <a:rPr lang="en-GB" sz="2000" dirty="0"/>
              <a:t>Arrangements for children who are ill or injured at the time of the tests. </a:t>
            </a:r>
            <a:endParaRPr sz="2000" dirty="0"/>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The results</a:t>
            </a:r>
            <a:endParaRPr sz="2400" b="1" u="sng" dirty="0"/>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Tests are marked externally. Once marked, the tests will be given the following scores:</a:t>
            </a:r>
            <a:endParaRPr sz="1800" dirty="0"/>
          </a:p>
          <a:p>
            <a:pPr marL="457200" lvl="0" indent="-342900" algn="l" rtl="0">
              <a:lnSpc>
                <a:spcPct val="115000"/>
              </a:lnSpc>
              <a:spcBef>
                <a:spcPts val="0"/>
              </a:spcBef>
              <a:spcAft>
                <a:spcPts val="0"/>
              </a:spcAft>
              <a:buSzPts val="1800"/>
              <a:buFont typeface="Nunito"/>
              <a:buChar char="●"/>
            </a:pPr>
            <a:r>
              <a:rPr lang="en-GB" sz="1800" dirty="0"/>
              <a:t>A raw score (total number of marks achieved for each paper);</a:t>
            </a:r>
            <a:endParaRPr sz="1800" dirty="0"/>
          </a:p>
          <a:p>
            <a:pPr marL="457200" lvl="0" indent="-342900" algn="l" rtl="0">
              <a:lnSpc>
                <a:spcPct val="115000"/>
              </a:lnSpc>
              <a:spcBef>
                <a:spcPts val="0"/>
              </a:spcBef>
              <a:spcAft>
                <a:spcPts val="0"/>
              </a:spcAft>
              <a:buSzPts val="1800"/>
              <a:buFont typeface="Nunito"/>
              <a:buChar char="●"/>
            </a:pPr>
            <a:r>
              <a:rPr lang="en-GB" sz="1800" dirty="0"/>
              <a:t>A scaled score (see below);</a:t>
            </a:r>
            <a:endParaRPr sz="1800" dirty="0"/>
          </a:p>
          <a:p>
            <a:pPr marL="457200" lvl="0" indent="-342900" algn="l" rtl="0">
              <a:lnSpc>
                <a:spcPct val="115000"/>
              </a:lnSpc>
              <a:spcBef>
                <a:spcPts val="0"/>
              </a:spcBef>
              <a:spcAft>
                <a:spcPts val="0"/>
              </a:spcAft>
              <a:buSzPts val="1800"/>
              <a:buFont typeface="Nunito"/>
              <a:buChar char="●"/>
            </a:pPr>
            <a:r>
              <a:rPr lang="en-GB" sz="1800" dirty="0"/>
              <a:t>A judgement on if the National Standard has been met. </a:t>
            </a:r>
            <a:endParaRPr sz="1800" dirty="0"/>
          </a:p>
          <a:p>
            <a:pPr marL="457200" lvl="0" indent="-228600" algn="l" rtl="0">
              <a:lnSpc>
                <a:spcPct val="115000"/>
              </a:lnSpc>
              <a:spcBef>
                <a:spcPts val="0"/>
              </a:spcBef>
              <a:spcAft>
                <a:spcPts val="0"/>
              </a:spcAft>
              <a:buSzPts val="1800"/>
              <a:buFont typeface="Nunito"/>
              <a:buNone/>
            </a:pPr>
            <a:endParaRPr sz="1800" dirty="0"/>
          </a:p>
          <a:p>
            <a:pPr marL="114300" lvl="0" indent="0" algn="l" rtl="0">
              <a:lnSpc>
                <a:spcPct val="115000"/>
              </a:lnSpc>
              <a:spcBef>
                <a:spcPts val="0"/>
              </a:spcBef>
              <a:spcAft>
                <a:spcPts val="0"/>
              </a:spcAft>
              <a:buSzPts val="1800"/>
              <a:buNone/>
            </a:pPr>
            <a:r>
              <a:rPr lang="en-GB" sz="1800"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Scaled scores range from 80 to 120. </a:t>
            </a:r>
            <a:endParaRPr sz="1800" dirty="0"/>
          </a:p>
          <a:p>
            <a:pPr marL="114300" lvl="0" indent="0" algn="l" rtl="0">
              <a:lnSpc>
                <a:spcPct val="115000"/>
              </a:lnSpc>
              <a:spcBef>
                <a:spcPts val="0"/>
              </a:spcBef>
              <a:spcAft>
                <a:spcPts val="0"/>
              </a:spcAft>
              <a:buSzPts val="1800"/>
              <a:buNone/>
            </a:pPr>
            <a:r>
              <a:rPr lang="en-GB" sz="1800" dirty="0">
                <a:solidFill>
                  <a:srgbClr val="283593"/>
                </a:solidFill>
              </a:rPr>
              <a:t>A scaled score of 100 or more shows the pupil is meeting the National Standard. </a:t>
            </a:r>
            <a:endParaRPr sz="1800" dirty="0"/>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Grammar, Punctuation and Spelling: Monday 11</a:t>
            </a:r>
            <a:r>
              <a:rPr lang="en-GB" sz="2400" b="1" u="sng" baseline="30000" dirty="0"/>
              <a:t>th</a:t>
            </a:r>
            <a:r>
              <a:rPr lang="en-GB" sz="2400" b="1" u="sng" dirty="0"/>
              <a:t> May</a:t>
            </a:r>
            <a:endParaRPr sz="2400" b="1" u="sng" dirty="0"/>
          </a:p>
        </p:txBody>
      </p:sp>
      <p:sp>
        <p:nvSpPr>
          <p:cNvPr id="64" name="Google Shape;64;p6"/>
          <p:cNvSpPr txBox="1">
            <a:spLocks noGrp="1"/>
          </p:cNvSpPr>
          <p:nvPr>
            <p:ph type="body" idx="1"/>
          </p:nvPr>
        </p:nvSpPr>
        <p:spPr>
          <a:xfrm>
            <a:off x="217850" y="967902"/>
            <a:ext cx="8520600" cy="189998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2000" dirty="0"/>
              <a:t>Grammar, punctuation and spelling consists of two papers.</a:t>
            </a:r>
            <a:endParaRPr sz="2000" dirty="0"/>
          </a:p>
          <a:p>
            <a:pPr marL="114300" lvl="0" indent="0" algn="l" rtl="0">
              <a:lnSpc>
                <a:spcPct val="115000"/>
              </a:lnSpc>
              <a:spcBef>
                <a:spcPts val="0"/>
              </a:spcBef>
              <a:spcAft>
                <a:spcPts val="0"/>
              </a:spcAft>
              <a:buSzPts val="1800"/>
              <a:buNone/>
            </a:pPr>
            <a:endParaRPr sz="2000" dirty="0"/>
          </a:p>
          <a:p>
            <a:pPr marL="457200" lvl="0" indent="-342900" algn="l" rtl="0">
              <a:lnSpc>
                <a:spcPct val="115000"/>
              </a:lnSpc>
              <a:spcBef>
                <a:spcPts val="0"/>
              </a:spcBef>
              <a:spcAft>
                <a:spcPts val="0"/>
              </a:spcAft>
              <a:buSzPts val="1800"/>
              <a:buFont typeface="Nunito"/>
              <a:buChar char="●"/>
            </a:pPr>
            <a:r>
              <a:rPr lang="en-GB" sz="2000" dirty="0"/>
              <a:t>Paper 1 focuses on all three elements (grammar, punctuation and spelling or GPS). The paper lasts for </a:t>
            </a:r>
            <a:r>
              <a:rPr lang="en-GB" sz="2000" dirty="0">
                <a:solidFill>
                  <a:srgbClr val="283593"/>
                </a:solidFill>
              </a:rPr>
              <a:t>45 minutes</a:t>
            </a:r>
            <a:r>
              <a:rPr lang="en-GB" sz="2000" dirty="0"/>
              <a:t>. </a:t>
            </a:r>
            <a:endParaRPr sz="2000" dirty="0"/>
          </a:p>
          <a:p>
            <a:pPr marL="457200" lvl="0" indent="-228600" algn="l" rtl="0">
              <a:lnSpc>
                <a:spcPct val="115000"/>
              </a:lnSpc>
              <a:spcBef>
                <a:spcPts val="0"/>
              </a:spcBef>
              <a:spcAft>
                <a:spcPts val="0"/>
              </a:spcAft>
              <a:buSzPts val="1800"/>
              <a:buFont typeface="Nunito"/>
              <a:buNone/>
            </a:pPr>
            <a:endParaRPr sz="2000" dirty="0"/>
          </a:p>
          <a:p>
            <a:pPr marL="457200" lvl="0" indent="-342900" algn="l" rtl="0">
              <a:lnSpc>
                <a:spcPct val="115000"/>
              </a:lnSpc>
              <a:spcBef>
                <a:spcPts val="0"/>
              </a:spcBef>
              <a:spcAft>
                <a:spcPts val="0"/>
              </a:spcAft>
              <a:buSzPts val="1800"/>
              <a:buFont typeface="Nunito"/>
              <a:buChar char="●"/>
            </a:pPr>
            <a:r>
              <a:rPr lang="en-GB" sz="2000" dirty="0"/>
              <a:t>Paper 2 consists of a spelling test only. It should take approximately </a:t>
            </a:r>
            <a:r>
              <a:rPr lang="en-GB" sz="2000" dirty="0">
                <a:solidFill>
                  <a:srgbClr val="283593"/>
                </a:solidFill>
              </a:rPr>
              <a:t>15 minutes</a:t>
            </a:r>
            <a:r>
              <a:rPr lang="en-GB" sz="2000" dirty="0"/>
              <a:t>, although this is not a set amount of time (pupils should be given as much time as they need to complete the test).</a:t>
            </a:r>
            <a:endParaRPr sz="2000" dirty="0"/>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Grammar, Punctuation and Spelling: Paper 1 (GPS)</a:t>
            </a:r>
            <a:endParaRPr sz="2400" b="1" u="sng" dirty="0"/>
          </a:p>
        </p:txBody>
      </p:sp>
      <p:sp>
        <p:nvSpPr>
          <p:cNvPr id="71" name="Google Shape;71;p7"/>
          <p:cNvSpPr txBox="1">
            <a:spLocks noGrp="1"/>
          </p:cNvSpPr>
          <p:nvPr>
            <p:ph type="body" idx="1"/>
          </p:nvPr>
        </p:nvSpPr>
        <p:spPr>
          <a:xfrm>
            <a:off x="226208" y="737835"/>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The children will have been working hard with their class teacher on developing and securing their knowledge of the technical vocabulary needed in this test.</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This test focuses on:</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ea typeface="Arial"/>
                <a:sym typeface="Arial"/>
              </a:rPr>
              <a:t>Grammatical terms/ word classes;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Functions of sentences;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ea typeface="Arial"/>
                <a:sym typeface="Arial"/>
              </a:rPr>
              <a:t>Combining words, phrases and clauses;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Verb forms, tenses and consistency;</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Punctuation;</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ea typeface="Arial"/>
                <a:sym typeface="Arial"/>
              </a:rPr>
              <a:t>Vocabulary;</a:t>
            </a:r>
            <a:endParaRPr dirty="0">
              <a:solidFill>
                <a:srgbClr val="283593"/>
              </a:solidFill>
            </a:endParaRPr>
          </a:p>
          <a:p>
            <a:pPr marL="457200" lvl="0" indent="-342900" algn="l" rtl="0">
              <a:lnSpc>
                <a:spcPct val="115000"/>
              </a:lnSpc>
              <a:spcBef>
                <a:spcPts val="0"/>
              </a:spcBef>
              <a:spcAft>
                <a:spcPts val="0"/>
              </a:spcAft>
              <a:buSzPts val="1800"/>
              <a:buFont typeface="Nunito"/>
              <a:buChar char="●"/>
            </a:pPr>
            <a:r>
              <a:rPr lang="en-GB" dirty="0">
                <a:solidFill>
                  <a:srgbClr val="283593"/>
                </a:solidFill>
                <a:ea typeface="Arial"/>
                <a:sym typeface="Arial"/>
              </a:rPr>
              <a:t>Standard English and formality.</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This test requires a range of answer types but does not require longer formal answers. </a:t>
            </a:r>
            <a:endParaRPr dirty="0"/>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Grammar, Punctuation and Spelling: Paper 1 (GPS)</a:t>
            </a:r>
            <a:endParaRPr sz="2400" b="1" u="sng" dirty="0"/>
          </a:p>
        </p:txBody>
      </p:sp>
      <p:sp>
        <p:nvSpPr>
          <p:cNvPr id="78" name="Google Shape;78;p8"/>
          <p:cNvSpPr txBox="1">
            <a:spLocks noGrp="1"/>
          </p:cNvSpPr>
          <p:nvPr>
            <p:ph type="body" idx="1"/>
          </p:nvPr>
        </p:nvSpPr>
        <p:spPr>
          <a:xfrm>
            <a:off x="277063" y="744072"/>
            <a:ext cx="1780336"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2000" dirty="0"/>
              <a:t>Example questions: </a:t>
            </a:r>
            <a:endParaRPr sz="2000" dirty="0"/>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dirty="0"/>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dirty="0">
                <a:solidFill>
                  <a:schemeClr val="dk1"/>
                </a:solidFill>
                <a:latin typeface="Kinetic Letters" panose="02000000000000000000" pitchFamily="50" charset="0"/>
                <a:sym typeface="Arial"/>
              </a:rPr>
              <a:t>✔</a:t>
            </a:r>
            <a:endParaRPr sz="1200" b="0" i="0" u="sng" strike="noStrike" cap="none" dirty="0">
              <a:solidFill>
                <a:schemeClr val="dk1"/>
              </a:solidFill>
              <a:latin typeface="Kinetic Letters" panose="02000000000000000000" pitchFamily="50" charset="0"/>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dirty="0">
                <a:solidFill>
                  <a:schemeClr val="dk2"/>
                </a:solidFill>
                <a:latin typeface="Kinetic Letters" panose="02000000000000000000" pitchFamily="50" charset="0"/>
                <a:ea typeface="Nunito Sans SemiBold"/>
                <a:cs typeface="Nunito Sans SemiBold"/>
                <a:sym typeface="Nunito Sans SemiBold"/>
              </a:rPr>
              <a:t>The council maintain the local park. </a:t>
            </a:r>
            <a:endParaRPr sz="13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endParaRPr sz="1300" dirty="0">
              <a:solidFill>
                <a:schemeClr val="dk2"/>
              </a:solidFill>
              <a:latin typeface="Kinetic Letters" panose="02000000000000000000" pitchFamily="50" charset="0"/>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Kinetic Letters" panose="02000000000000000000" pitchFamily="50" charset="0"/>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Kinetic Letters" panose="02000000000000000000" pitchFamily="50" charset="0"/>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03996" y="214873"/>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Grammar, Punctuation and Spelling: Paper 2 (spelling)</a:t>
            </a:r>
            <a:endParaRPr sz="2400" b="1" u="sng" dirty="0"/>
          </a:p>
        </p:txBody>
      </p:sp>
      <p:sp>
        <p:nvSpPr>
          <p:cNvPr id="92" name="Google Shape;92;p9"/>
          <p:cNvSpPr txBox="1">
            <a:spLocks noGrp="1"/>
          </p:cNvSpPr>
          <p:nvPr>
            <p:ph type="body" idx="1"/>
          </p:nvPr>
        </p:nvSpPr>
        <p:spPr>
          <a:xfrm>
            <a:off x="203996" y="743119"/>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Paper 2 is a shorter paper that focuses solely on spellings.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Example questions:  </a:t>
            </a:r>
            <a:endParaRPr sz="1800" dirty="0"/>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dirty="0"/>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Reading: Tuesday 12</a:t>
            </a:r>
            <a:r>
              <a:rPr lang="en-GB" sz="2400" b="1" u="sng" baseline="30000" dirty="0"/>
              <a:t>th</a:t>
            </a:r>
            <a:r>
              <a:rPr lang="en-GB" sz="2400" b="1" u="sng" dirty="0"/>
              <a:t> May </a:t>
            </a:r>
            <a:endParaRPr sz="2400" b="1" u="sng" dirty="0"/>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There is one reading test that lasts for </a:t>
            </a:r>
            <a:r>
              <a:rPr lang="en-GB" dirty="0">
                <a:solidFill>
                  <a:srgbClr val="283593"/>
                </a:solidFill>
              </a:rPr>
              <a:t>60 minutes</a:t>
            </a:r>
            <a:r>
              <a:rPr lang="en-GB" dirty="0"/>
              <a:t>. </a:t>
            </a:r>
            <a:endParaRPr dirty="0"/>
          </a:p>
          <a:p>
            <a:pPr marL="114300" lvl="0" indent="0" algn="l" rtl="0">
              <a:lnSpc>
                <a:spcPct val="115000"/>
              </a:lnSpc>
              <a:spcBef>
                <a:spcPts val="0"/>
              </a:spcBef>
              <a:spcAft>
                <a:spcPts val="0"/>
              </a:spcAft>
              <a:buSzPts val="180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endParaRPr dirty="0"/>
          </a:p>
          <a:p>
            <a:pPr marL="114300" lvl="0" indent="0" algn="l" rtl="0">
              <a:lnSpc>
                <a:spcPct val="115000"/>
              </a:lnSpc>
              <a:spcBef>
                <a:spcPts val="0"/>
              </a:spcBef>
              <a:spcAft>
                <a:spcPts val="0"/>
              </a:spcAft>
              <a:buSzPts val="1800"/>
              <a:buNone/>
            </a:pPr>
            <a:endParaRPr sz="1000" dirty="0"/>
          </a:p>
          <a:p>
            <a:pPr marL="114300" lvl="0" indent="0" algn="l" rtl="0">
              <a:lnSpc>
                <a:spcPct val="115000"/>
              </a:lnSpc>
              <a:spcBef>
                <a:spcPts val="0"/>
              </a:spcBef>
              <a:spcAft>
                <a:spcPts val="0"/>
              </a:spcAft>
              <a:buSzPts val="1800"/>
              <a:buNone/>
            </a:pPr>
            <a:r>
              <a:rPr lang="en-GB" dirty="0"/>
              <a:t>The test covers the following areas (known as Content Domains): </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Give/ explain the meaning of words in context;</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Retrieve and record information/ identify key details from fiction and non-fiction;</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Summarise main ideas from more than one paragraph;</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Make inferences from the text/ explain and justify inferences with evidence from the text;</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Predict what might happen from details stated and implied;</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Identify/ explain how information/ narrative content is related and contributes to meaning as a whole; </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Identify/ explain how meaning is enhanced through choice of words and phrases;</a:t>
            </a:r>
            <a:endParaRPr dirty="0"/>
          </a:p>
          <a:p>
            <a:pPr marL="457200" lvl="0" indent="-342900" algn="l" rtl="0">
              <a:lnSpc>
                <a:spcPct val="115000"/>
              </a:lnSpc>
              <a:spcBef>
                <a:spcPts val="0"/>
              </a:spcBef>
              <a:spcAft>
                <a:spcPts val="0"/>
              </a:spcAft>
              <a:buSzPts val="1800"/>
              <a:buFont typeface="Nunito"/>
              <a:buChar char="●"/>
            </a:pPr>
            <a:r>
              <a:rPr lang="en-GB" sz="1400" dirty="0">
                <a:solidFill>
                  <a:srgbClr val="283593"/>
                </a:solidFill>
              </a:rPr>
              <a:t>Make comparisons within the text. </a:t>
            </a:r>
            <a:endParaRPr dirty="0"/>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Reading </a:t>
            </a:r>
            <a:endParaRPr sz="2400" b="1" u="sng" dirty="0"/>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The reading SATs paper requires a range of answer styles.</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Example questions:</a:t>
            </a:r>
            <a:endParaRPr sz="1800" dirty="0"/>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dirty="0"/>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Reading </a:t>
            </a:r>
            <a:endParaRPr sz="2400" b="1" u="sng" dirty="0"/>
          </a:p>
        </p:txBody>
      </p:sp>
      <p:sp>
        <p:nvSpPr>
          <p:cNvPr id="118" name="Google Shape;118;p12"/>
          <p:cNvSpPr txBox="1">
            <a:spLocks noGrp="1"/>
          </p:cNvSpPr>
          <p:nvPr>
            <p:ph type="body" idx="1"/>
          </p:nvPr>
        </p:nvSpPr>
        <p:spPr>
          <a:xfrm>
            <a:off x="247467" y="736385"/>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Example questions:</a:t>
            </a:r>
            <a:endParaRPr sz="1800" dirty="0"/>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dirty="0"/>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Reading </a:t>
            </a:r>
            <a:endParaRPr sz="2400" b="1" u="sng" dirty="0"/>
          </a:p>
        </p:txBody>
      </p:sp>
      <p:sp>
        <p:nvSpPr>
          <p:cNvPr id="129" name="Google Shape;129;p13"/>
          <p:cNvSpPr txBox="1">
            <a:spLocks noGrp="1"/>
          </p:cNvSpPr>
          <p:nvPr>
            <p:ph type="body" idx="1"/>
          </p:nvPr>
        </p:nvSpPr>
        <p:spPr>
          <a:xfrm>
            <a:off x="90027" y="711751"/>
            <a:ext cx="1607156"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Example questions:</a:t>
            </a:r>
            <a:endParaRPr sz="1800" dirty="0"/>
          </a:p>
          <a:p>
            <a:pPr marL="114300" lvl="0" indent="0" algn="l" rtl="0">
              <a:lnSpc>
                <a:spcPct val="115000"/>
              </a:lnSpc>
              <a:spcBef>
                <a:spcPts val="0"/>
              </a:spcBef>
              <a:spcAft>
                <a:spcPts val="0"/>
              </a:spcAft>
              <a:buSzPts val="1800"/>
              <a:buNone/>
            </a:pPr>
            <a:r>
              <a:rPr lang="en-GB" sz="1800" dirty="0"/>
              <a:t>3-mark question</a:t>
            </a:r>
            <a:endParaRPr sz="1800" dirty="0"/>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dirty="0"/>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Reading </a:t>
            </a:r>
            <a:endParaRPr sz="2400" b="1" u="sng" dirty="0"/>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Since the current testing formation for the SATs began in 2016, there has been a tendency for three types of questions to be the most popular.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In the 2025 Reading SATs paper,</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12% of marks could be gained from answering questions involving giving and explaining the meaning of words in context;</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30% of marks could be gained from answering questions involving retrieving and recording information or identifying key details from a text;</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48% of marks could be gained from answering questions involving making inferences from a text and justifying inferences with text evidence.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When reading with your child at home try focusing on these types of questions. </a:t>
            </a:r>
            <a:endParaRPr sz="1800" dirty="0"/>
          </a:p>
          <a:p>
            <a:pPr marL="457200" lvl="0" indent="-228600" algn="l" rtl="0">
              <a:lnSpc>
                <a:spcPct val="115000"/>
              </a:lnSpc>
              <a:spcBef>
                <a:spcPts val="0"/>
              </a:spcBef>
              <a:spcAft>
                <a:spcPts val="0"/>
              </a:spcAft>
              <a:buSzPts val="1800"/>
              <a:buFont typeface="Nunito"/>
              <a:buNone/>
            </a:pPr>
            <a:endParaRPr sz="1800" dirty="0"/>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Wednesday 13</a:t>
            </a:r>
            <a:r>
              <a:rPr lang="en-GB" sz="2400" b="1" u="sng" baseline="30000" dirty="0"/>
              <a:t>th</a:t>
            </a:r>
            <a:r>
              <a:rPr lang="en-GB" sz="2400" b="1" u="sng" dirty="0"/>
              <a:t> May and Thursday 14</a:t>
            </a:r>
            <a:r>
              <a:rPr lang="en-GB" sz="2400" b="1" u="sng" baseline="30000" dirty="0"/>
              <a:t>th</a:t>
            </a:r>
            <a:r>
              <a:rPr lang="en-GB" sz="2400" b="1" u="sng" dirty="0"/>
              <a:t> May</a:t>
            </a:r>
            <a:endParaRPr sz="2400" b="1" u="sng" dirty="0"/>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2400" dirty="0"/>
              <a:t>The maths assessments consist of three tests.</a:t>
            </a:r>
            <a:endParaRPr sz="2400" dirty="0"/>
          </a:p>
          <a:p>
            <a:pPr marL="114300" lvl="0" indent="0" algn="l" rtl="0">
              <a:lnSpc>
                <a:spcPct val="115000"/>
              </a:lnSpc>
              <a:spcBef>
                <a:spcPts val="0"/>
              </a:spcBef>
              <a:spcAft>
                <a:spcPts val="0"/>
              </a:spcAft>
              <a:buSzPts val="1800"/>
              <a:buNone/>
            </a:pPr>
            <a:endParaRPr sz="2400" dirty="0"/>
          </a:p>
          <a:p>
            <a:pPr marL="457200" lvl="0" indent="-342900" algn="l" rtl="0">
              <a:lnSpc>
                <a:spcPct val="115000"/>
              </a:lnSpc>
              <a:spcBef>
                <a:spcPts val="0"/>
              </a:spcBef>
              <a:spcAft>
                <a:spcPts val="0"/>
              </a:spcAft>
              <a:buSzPts val="1800"/>
              <a:buFont typeface="Nunito"/>
              <a:buChar char="●"/>
            </a:pPr>
            <a:r>
              <a:rPr lang="en-GB" sz="2400" dirty="0"/>
              <a:t>Paper 1: Arithmetic (30 minutes) – Wednesday 13</a:t>
            </a:r>
            <a:r>
              <a:rPr lang="en-GB" sz="2400" baseline="30000" dirty="0"/>
              <a:t>th</a:t>
            </a:r>
            <a:r>
              <a:rPr lang="en-GB" sz="2400" dirty="0"/>
              <a:t> May</a:t>
            </a:r>
            <a:endParaRPr sz="2400" dirty="0"/>
          </a:p>
          <a:p>
            <a:pPr marL="457200" lvl="0" indent="-228600" algn="l" rtl="0">
              <a:lnSpc>
                <a:spcPct val="115000"/>
              </a:lnSpc>
              <a:spcBef>
                <a:spcPts val="0"/>
              </a:spcBef>
              <a:spcAft>
                <a:spcPts val="0"/>
              </a:spcAft>
              <a:buSzPts val="1800"/>
              <a:buFont typeface="Nunito"/>
              <a:buNone/>
            </a:pPr>
            <a:endParaRPr sz="2400" dirty="0"/>
          </a:p>
          <a:p>
            <a:pPr marL="457200" lvl="0" indent="-342900" algn="l" rtl="0">
              <a:lnSpc>
                <a:spcPct val="115000"/>
              </a:lnSpc>
              <a:spcBef>
                <a:spcPts val="0"/>
              </a:spcBef>
              <a:spcAft>
                <a:spcPts val="0"/>
              </a:spcAft>
              <a:buSzPts val="1800"/>
              <a:buFont typeface="Nunito"/>
              <a:buChar char="●"/>
            </a:pPr>
            <a:r>
              <a:rPr lang="en-GB" sz="2400" dirty="0"/>
              <a:t>Paper 2: Reasoning (40 minutes) – Wednesday 13</a:t>
            </a:r>
            <a:r>
              <a:rPr lang="en-GB" sz="2400" baseline="30000" dirty="0"/>
              <a:t>th</a:t>
            </a:r>
            <a:r>
              <a:rPr lang="en-GB" sz="2400" dirty="0"/>
              <a:t> May</a:t>
            </a:r>
            <a:endParaRPr sz="2400" dirty="0"/>
          </a:p>
          <a:p>
            <a:pPr marL="457200" lvl="0" indent="-228600" algn="l" rtl="0">
              <a:lnSpc>
                <a:spcPct val="115000"/>
              </a:lnSpc>
              <a:spcBef>
                <a:spcPts val="0"/>
              </a:spcBef>
              <a:spcAft>
                <a:spcPts val="0"/>
              </a:spcAft>
              <a:buSzPts val="1800"/>
              <a:buFont typeface="Nunito"/>
              <a:buNone/>
            </a:pPr>
            <a:endParaRPr sz="2400" dirty="0"/>
          </a:p>
          <a:p>
            <a:pPr marL="457200" lvl="0" indent="-342900" algn="l" rtl="0">
              <a:lnSpc>
                <a:spcPct val="115000"/>
              </a:lnSpc>
              <a:spcBef>
                <a:spcPts val="0"/>
              </a:spcBef>
              <a:spcAft>
                <a:spcPts val="0"/>
              </a:spcAft>
              <a:buSzPts val="1800"/>
              <a:buFont typeface="Nunito"/>
              <a:buChar char="●"/>
            </a:pPr>
            <a:r>
              <a:rPr lang="en-GB" sz="2400" dirty="0"/>
              <a:t>Paper 3: Reasoning (40 minutes) – Thursday 14</a:t>
            </a:r>
            <a:r>
              <a:rPr lang="en-GB" sz="2400" baseline="30000" dirty="0"/>
              <a:t>th</a:t>
            </a:r>
            <a:r>
              <a:rPr lang="en-GB" sz="2400" dirty="0"/>
              <a:t> May</a:t>
            </a:r>
            <a:endParaRPr sz="2400" dirty="0"/>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1 (Arithmetic)</a:t>
            </a:r>
            <a:endParaRPr sz="2400" b="1" u="sng" dirty="0"/>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The maths arithmetic paper has a total of </a:t>
            </a:r>
            <a:r>
              <a:rPr lang="en-GB" sz="1800" dirty="0">
                <a:solidFill>
                  <a:srgbClr val="283593"/>
                </a:solidFill>
              </a:rPr>
              <a:t>40 marks </a:t>
            </a:r>
            <a:r>
              <a:rPr lang="en-GB" sz="1800" dirty="0"/>
              <a:t>and lasts for </a:t>
            </a:r>
            <a:r>
              <a:rPr lang="en-GB" sz="1800" dirty="0">
                <a:solidFill>
                  <a:srgbClr val="283593"/>
                </a:solidFill>
              </a:rPr>
              <a:t>30 minutes.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The test covers the four operations (addition, subtraction, multiplication, division, including order of operations requiring BIDMAS), percentages of amounts and calculating with decimals and fractions.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Example questions: </a:t>
            </a:r>
            <a:endParaRPr sz="1800" dirty="0"/>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dirty="0"/>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1 (Arithmetic)</a:t>
            </a:r>
            <a:endParaRPr sz="2400" b="1" u="sng" dirty="0"/>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1 mark questions: </a:t>
            </a:r>
            <a:endParaRPr dirty="0"/>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dirty="0">
                  <a:solidFill>
                    <a:schemeClr val="dk1"/>
                  </a:solidFill>
                  <a:latin typeface="Kinetic Letters" panose="02000000000000000000" pitchFamily="50" charset="0"/>
                  <a:sym typeface="Arial"/>
                </a:rPr>
                <a:t>Mental method: </a:t>
              </a:r>
              <a:endParaRPr dirty="0">
                <a:latin typeface="Kinetic Letters" panose="02000000000000000000" pitchFamily="50" charset="0"/>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dirty="0">
                  <a:solidFill>
                    <a:schemeClr val="dk1"/>
                  </a:solidFill>
                  <a:latin typeface="Kinetic Letters" panose="02000000000000000000" pitchFamily="50" charset="0"/>
                  <a:sym typeface="Arial"/>
                </a:rPr>
                <a:t>Using known fact of 64 ÷ 8 = 8</a:t>
              </a:r>
              <a:endParaRPr dirty="0">
                <a:latin typeface="Kinetic Letters" panose="02000000000000000000" pitchFamily="50" charset="0"/>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dirty="0">
                  <a:solidFill>
                    <a:srgbClr val="000000"/>
                  </a:solidFill>
                  <a:latin typeface="Kinetic Letters" panose="02000000000000000000" pitchFamily="50" charset="0"/>
                  <a:sym typeface="Arial"/>
                </a:rPr>
                <a:t>80</a:t>
              </a:r>
              <a:endParaRPr dirty="0">
                <a:latin typeface="Kinetic Letters" panose="02000000000000000000" pitchFamily="50" charset="0"/>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emiBold"/>
                <a:cs typeface="Nunito SemiBold"/>
                <a:sym typeface="Nunito SemiBold"/>
              </a:rPr>
              <a:t>Using known fact of 10% of 860 = 86</a:t>
            </a:r>
            <a:endParaRPr sz="1100" dirty="0">
              <a:solidFill>
                <a:schemeClr val="dk2"/>
              </a:solidFill>
              <a:latin typeface="Kinetic Letters" panose="02000000000000000000" pitchFamily="50" charset="0"/>
              <a:ea typeface="Nunito SemiBold"/>
              <a:cs typeface="Nunito SemiBold"/>
              <a:sym typeface="Nunito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emiBold"/>
                <a:cs typeface="Nunito SemiBold"/>
                <a:sym typeface="Nunito SemiBold"/>
              </a:rPr>
              <a:t>And 5% is half of 10%</a:t>
            </a:r>
            <a:endParaRPr sz="1100" dirty="0">
              <a:solidFill>
                <a:schemeClr val="dk2"/>
              </a:solidFill>
              <a:latin typeface="Kinetic Letters" panose="02000000000000000000" pitchFamily="50" charset="0"/>
              <a:ea typeface="Nunito SemiBold"/>
              <a:cs typeface="Nunito SemiBold"/>
              <a:sym typeface="Nunito SemiBold"/>
            </a:endParaRPr>
          </a:p>
          <a:p>
            <a:pPr marL="0" lvl="0" indent="0" algn="l" rtl="0">
              <a:spcBef>
                <a:spcPts val="0"/>
              </a:spcBef>
              <a:spcAft>
                <a:spcPts val="0"/>
              </a:spcAft>
              <a:buNone/>
            </a:pPr>
            <a:endParaRPr sz="1100" dirty="0">
              <a:solidFill>
                <a:schemeClr val="dk2"/>
              </a:solidFill>
              <a:latin typeface="Kinetic Letters" panose="02000000000000000000" pitchFamily="50" charset="0"/>
              <a:ea typeface="Nunito SemiBold"/>
              <a:cs typeface="Nunito SemiBold"/>
              <a:sym typeface="Nunito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emiBold"/>
                <a:cs typeface="Nunito SemiBold"/>
                <a:sym typeface="Nunito SemiBold"/>
              </a:rPr>
              <a:t>86 </a:t>
            </a:r>
            <a:r>
              <a:rPr lang="en-GB" sz="1100" dirty="0">
                <a:solidFill>
                  <a:schemeClr val="dk1"/>
                </a:solidFill>
                <a:latin typeface="Kinetic Letters" panose="02000000000000000000" pitchFamily="50" charset="0"/>
                <a:ea typeface="Nunito"/>
                <a:cs typeface="Nunito"/>
                <a:sym typeface="Nunito"/>
              </a:rPr>
              <a:t>÷ 2 = 43                      </a:t>
            </a: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r>
              <a:rPr lang="en-GB" sz="1100" dirty="0">
                <a:solidFill>
                  <a:schemeClr val="dk1"/>
                </a:solidFill>
                <a:latin typeface="Kinetic Letters" panose="02000000000000000000" pitchFamily="50" charset="0"/>
                <a:ea typeface="Nunito"/>
                <a:cs typeface="Nunito"/>
                <a:sym typeface="Nunito"/>
              </a:rPr>
              <a:t>                                                          43</a:t>
            </a: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endParaRPr sz="1200" dirty="0">
              <a:solidFill>
                <a:schemeClr val="dk1"/>
              </a:solidFill>
              <a:latin typeface="Kinetic Letters" panose="02000000000000000000" pitchFamily="50" charset="0"/>
            </a:endParaRPr>
          </a:p>
          <a:p>
            <a:pPr marL="0" lvl="0" indent="0" algn="l" rtl="0">
              <a:spcBef>
                <a:spcPts val="0"/>
              </a:spcBef>
              <a:spcAft>
                <a:spcPts val="0"/>
              </a:spcAft>
              <a:buNone/>
            </a:pPr>
            <a:endParaRPr sz="1200" dirty="0">
              <a:solidFill>
                <a:schemeClr val="dk1"/>
              </a:solidFill>
              <a:latin typeface="Kinetic Letters" panose="02000000000000000000" pitchFamily="50" charset="0"/>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Known facts: 54 </a:t>
            </a:r>
            <a:r>
              <a:rPr lang="en-GB" sz="1100" dirty="0">
                <a:solidFill>
                  <a:schemeClr val="dk1"/>
                </a:solidFill>
                <a:latin typeface="Kinetic Letters" panose="02000000000000000000" pitchFamily="50" charset="0"/>
                <a:ea typeface="Nunito"/>
                <a:cs typeface="Nunito"/>
                <a:sym typeface="Nunito"/>
              </a:rPr>
              <a:t>÷ 6 = 9</a:t>
            </a: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endParaRPr sz="1100" dirty="0">
              <a:solidFill>
                <a:schemeClr val="dk1"/>
              </a:solidFill>
              <a:latin typeface="Kinetic Letters" panose="02000000000000000000" pitchFamily="50" charset="0"/>
              <a:ea typeface="Nunito"/>
              <a:cs typeface="Nunito"/>
              <a:sym typeface="Nunito"/>
            </a:endParaRPr>
          </a:p>
          <a:p>
            <a:pPr marL="0" lvl="0" indent="0" algn="l" rtl="0">
              <a:spcBef>
                <a:spcPts val="0"/>
              </a:spcBef>
              <a:spcAft>
                <a:spcPts val="0"/>
              </a:spcAft>
              <a:buNone/>
            </a:pPr>
            <a:r>
              <a:rPr lang="en-GB" sz="1100" dirty="0">
                <a:solidFill>
                  <a:schemeClr val="dk1"/>
                </a:solidFill>
                <a:latin typeface="Kinetic Letters" panose="02000000000000000000" pitchFamily="50" charset="0"/>
                <a:ea typeface="Nunito"/>
                <a:cs typeface="Nunito"/>
                <a:sym typeface="Nunito"/>
              </a:rPr>
              <a:t>                                                        90</a:t>
            </a:r>
            <a:endParaRPr sz="1100" dirty="0">
              <a:solidFill>
                <a:schemeClr val="dk1"/>
              </a:solidFill>
              <a:latin typeface="Kinetic Letters" panose="02000000000000000000" pitchFamily="50" charset="0"/>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12 x 3 = 39</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39 x 10 = 390 </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                                                        390</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                                                       </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⅝ x ⅓ </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5 x 1 = 5</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8 x 3 = 24 </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⅝ x ⅓ = 5/24 </a:t>
            </a:r>
            <a:endParaRPr sz="1100" dirty="0">
              <a:solidFill>
                <a:schemeClr val="dk2"/>
              </a:solidFill>
              <a:latin typeface="Kinetic Letters" panose="02000000000000000000" pitchFamily="50" charset="0"/>
              <a:ea typeface="Nunito Sans SemiBold"/>
              <a:cs typeface="Nunito Sans SemiBold"/>
              <a:sym typeface="Nunito Sans SemiBold"/>
            </a:endParaRPr>
          </a:p>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                                                      5/24 </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1 (Arithmetic)</a:t>
            </a:r>
            <a:endParaRPr sz="2400" b="1" u="sng" dirty="0"/>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2 mark question: </a:t>
            </a:r>
            <a:endParaRPr dirty="0"/>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Papers 2 and 3 (Reasoning)</a:t>
            </a:r>
            <a:endParaRPr sz="2400" b="1" u="sng" dirty="0"/>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Number and place value (including Roman numerals);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The four operations;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Geometry (properties of shape, position and direction);</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Statistics;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Measurement (length, perimeter, mass, volume, time, money);</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Algebra;</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Ratio and proportion;</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Fractions, decimals and percentages. </a:t>
            </a:r>
            <a:endParaRPr dirty="0"/>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2 (Reasoning)</a:t>
            </a:r>
            <a:endParaRPr sz="2400" b="1" u="sng" dirty="0"/>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questions:</a:t>
            </a:r>
            <a:endParaRPr dirty="0"/>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dirty="0"/>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dirty="0">
                <a:solidFill>
                  <a:schemeClr val="dk1"/>
                </a:solidFill>
                <a:latin typeface="Kinetic Letters" panose="02000000000000000000" pitchFamily="50" charset="0"/>
              </a:rPr>
              <a:t>✔</a:t>
            </a:r>
            <a:endParaRPr sz="1000" dirty="0">
              <a:latin typeface="Kinetic Letters" panose="02000000000000000000" pitchFamily="50" charset="0"/>
            </a:endParaRPr>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dirty="0">
                <a:solidFill>
                  <a:schemeClr val="dk1"/>
                </a:solidFill>
                <a:latin typeface="Kinetic Letters" panose="02000000000000000000" pitchFamily="50" charset="0"/>
              </a:rPr>
              <a:t>✔</a:t>
            </a:r>
            <a:endParaRPr sz="1000" dirty="0">
              <a:latin typeface="Kinetic Letters" panose="02000000000000000000" pitchFamily="50" charset="0"/>
            </a:endParaRPr>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dirty="0">
                <a:solidFill>
                  <a:schemeClr val="dk1"/>
                </a:solidFill>
                <a:latin typeface="Kinetic Letters" panose="02000000000000000000" pitchFamily="50" charset="0"/>
              </a:rPr>
              <a:t>✔</a:t>
            </a:r>
            <a:endParaRPr sz="1000" dirty="0">
              <a:latin typeface="Kinetic Letters" panose="02000000000000000000" pitchFamily="50" charset="0"/>
            </a:endParaRPr>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5</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19</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7</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11</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17</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chemeClr val="dk2"/>
                </a:solidFill>
                <a:latin typeface="Kinetic Letters" panose="02000000000000000000" pitchFamily="50" charset="0"/>
                <a:ea typeface="Nunito Sans SemiBold"/>
                <a:cs typeface="Nunito Sans SemiBold"/>
                <a:sym typeface="Nunito Sans SemiBold"/>
              </a:rPr>
              <a:t>13</a:t>
            </a:r>
            <a:endParaRPr sz="1100" dirty="0">
              <a:solidFill>
                <a:schemeClr val="dk2"/>
              </a:solidFill>
              <a:latin typeface="Kinetic Letters" panose="02000000000000000000" pitchFamily="50" charset="0"/>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2 (Reasoning)</a:t>
            </a:r>
            <a:endParaRPr sz="2400" b="1" u="sng" dirty="0"/>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questions:</a:t>
            </a:r>
            <a:endParaRPr dirty="0"/>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3 (Reasoning)</a:t>
            </a:r>
            <a:endParaRPr sz="2400" b="1" u="sng" dirty="0"/>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questions:</a:t>
            </a:r>
            <a:endParaRPr dirty="0"/>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Maths Paper 3 (Reasoning)</a:t>
            </a:r>
            <a:endParaRPr sz="2400" b="1" u="sng" dirty="0"/>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Example question:</a:t>
            </a:r>
            <a:endParaRPr dirty="0"/>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dirty="0"/>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Supporting your child in preparing for the SATs</a:t>
            </a:r>
            <a:endParaRPr sz="2400" b="1" u="sng" dirty="0"/>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Firstly, a positive attitude goes a long way. Give them as much encouragement and support as you can!</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Tips:</a:t>
            </a:r>
            <a:endParaRPr sz="1800" dirty="0"/>
          </a:p>
          <a:p>
            <a:pPr marL="457200" lvl="0" indent="-342900" algn="l" rtl="0">
              <a:lnSpc>
                <a:spcPct val="115000"/>
              </a:lnSpc>
              <a:spcBef>
                <a:spcPts val="0"/>
              </a:spcBef>
              <a:spcAft>
                <a:spcPts val="0"/>
              </a:spcAft>
              <a:buSzPts val="1800"/>
              <a:buFont typeface="Nunito"/>
              <a:buChar char="●"/>
            </a:pPr>
            <a:r>
              <a:rPr lang="en-GB" sz="1800" dirty="0"/>
              <a:t>Talk to your child’s class teacher if you have any concerns rather than worry your child.</a:t>
            </a:r>
            <a:endParaRPr sz="1800" dirty="0"/>
          </a:p>
          <a:p>
            <a:pPr marL="457200" lvl="0" indent="-342900" algn="l" rtl="0">
              <a:lnSpc>
                <a:spcPct val="115000"/>
              </a:lnSpc>
              <a:spcBef>
                <a:spcPts val="0"/>
              </a:spcBef>
              <a:spcAft>
                <a:spcPts val="0"/>
              </a:spcAft>
              <a:buSzPts val="1800"/>
              <a:buFont typeface="Nunito"/>
              <a:buChar char="●"/>
            </a:pPr>
            <a:r>
              <a:rPr lang="en-GB" sz="1800" dirty="0"/>
              <a:t>Encourage your child to talk to their teacher or a trusted adult (including yourself) about their anxieties. Don’t forget that a small amount of anxiety is normal and not harmful.</a:t>
            </a:r>
            <a:endParaRPr sz="1800" dirty="0"/>
          </a:p>
          <a:p>
            <a:pPr marL="457200" lvl="0" indent="-342900" algn="l" rtl="0">
              <a:lnSpc>
                <a:spcPct val="115000"/>
              </a:lnSpc>
              <a:spcBef>
                <a:spcPts val="0"/>
              </a:spcBef>
              <a:spcAft>
                <a:spcPts val="0"/>
              </a:spcAft>
              <a:buSzPts val="1800"/>
              <a:buFont typeface="Nunito"/>
              <a:buChar char="●"/>
            </a:pPr>
            <a:r>
              <a:rPr lang="en-GB" sz="1800" dirty="0"/>
              <a:t>Give your child a quiet, distraction free space to complete homework or study.</a:t>
            </a:r>
            <a:endParaRPr sz="1800" dirty="0"/>
          </a:p>
          <a:p>
            <a:pPr marL="457200" lvl="0" indent="-342900" algn="l" rtl="0">
              <a:lnSpc>
                <a:spcPct val="115000"/>
              </a:lnSpc>
              <a:spcBef>
                <a:spcPts val="0"/>
              </a:spcBef>
              <a:spcAft>
                <a:spcPts val="0"/>
              </a:spcAft>
              <a:buSzPts val="1800"/>
              <a:buFont typeface="Nunito"/>
              <a:buChar char="●"/>
            </a:pPr>
            <a:r>
              <a:rPr lang="en-GB" sz="1800" dirty="0"/>
              <a:t>Give your child time to go outside and reduce screen time.</a:t>
            </a:r>
            <a:endParaRPr sz="1800" dirty="0"/>
          </a:p>
          <a:p>
            <a:pPr marL="457200" lvl="0" indent="-342900" algn="l" rtl="0">
              <a:lnSpc>
                <a:spcPct val="115000"/>
              </a:lnSpc>
              <a:spcBef>
                <a:spcPts val="0"/>
              </a:spcBef>
              <a:spcAft>
                <a:spcPts val="0"/>
              </a:spcAft>
              <a:buSzPts val="1800"/>
              <a:buFont typeface="Nunito"/>
              <a:buChar char="●"/>
            </a:pPr>
            <a:r>
              <a:rPr lang="en-GB" sz="1800" dirty="0"/>
              <a:t>Ensure your child is eating and drinking well and getting a good amount of sleep.</a:t>
            </a:r>
            <a:endParaRPr sz="1800" dirty="0"/>
          </a:p>
          <a:p>
            <a:pPr marL="457200" lvl="0" indent="-342900" algn="l" rtl="0">
              <a:lnSpc>
                <a:spcPct val="115000"/>
              </a:lnSpc>
              <a:spcBef>
                <a:spcPts val="0"/>
              </a:spcBef>
              <a:spcAft>
                <a:spcPts val="0"/>
              </a:spcAft>
              <a:buSzPts val="1800"/>
              <a:buFont typeface="Nunito"/>
              <a:buChar char="●"/>
            </a:pPr>
            <a:r>
              <a:rPr lang="en-GB" sz="1800" dirty="0"/>
              <a:t>Plan something nice and fun for the weekends before and after SATs. This will help them to relax before the SATs and give them something to look forward to after. </a:t>
            </a:r>
            <a:endParaRPr sz="1800" dirty="0"/>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Things to remember about SATs</a:t>
            </a:r>
            <a:endParaRPr sz="2400" b="1" u="sng" dirty="0"/>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solidFill>
                  <a:srgbClr val="283593"/>
                </a:solidFill>
              </a:rPr>
              <a:t>SATs focus on what children know about Maths and English. </a:t>
            </a:r>
            <a:endParaRPr sz="1800" dirty="0"/>
          </a:p>
          <a:p>
            <a:pPr marL="114300" lvl="0" indent="0" algn="l" rtl="0">
              <a:lnSpc>
                <a:spcPct val="115000"/>
              </a:lnSpc>
              <a:spcBef>
                <a:spcPts val="0"/>
              </a:spcBef>
              <a:spcAft>
                <a:spcPts val="0"/>
              </a:spcAft>
              <a:buSzPts val="1800"/>
              <a:buNone/>
            </a:pPr>
            <a:r>
              <a:rPr lang="en-GB" sz="1800" dirty="0"/>
              <a:t>They will not reflect how talented they are at science, geography, art, PE…, and they certainly won’t highlight all their amazing personal characteristics.</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solidFill>
                  <a:srgbClr val="283593"/>
                </a:solidFill>
              </a:rPr>
              <a:t>SATs don’t tell the whole story.</a:t>
            </a:r>
            <a:endParaRPr sz="1800" dirty="0"/>
          </a:p>
          <a:p>
            <a:pPr marL="114300" lvl="0" indent="0" algn="l" rtl="0">
              <a:lnSpc>
                <a:spcPct val="115000"/>
              </a:lnSpc>
              <a:spcBef>
                <a:spcPts val="0"/>
              </a:spcBef>
              <a:spcAft>
                <a:spcPts val="0"/>
              </a:spcAft>
              <a:buSzPts val="1800"/>
              <a:buNone/>
            </a:pPr>
            <a:r>
              <a:rPr lang="en-GB" sz="1800"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solidFill>
                  <a:srgbClr val="283593"/>
                </a:solidFill>
              </a:rPr>
              <a:t>SATs are only four days out of a whole Primary School career. </a:t>
            </a:r>
            <a:endParaRPr sz="1800" dirty="0"/>
          </a:p>
          <a:p>
            <a:pPr marL="114300" lvl="0" indent="0" algn="l" rtl="0">
              <a:lnSpc>
                <a:spcPct val="115000"/>
              </a:lnSpc>
              <a:spcBef>
                <a:spcPts val="0"/>
              </a:spcBef>
              <a:spcAft>
                <a:spcPts val="0"/>
              </a:spcAft>
              <a:buSzPts val="1800"/>
              <a:buNone/>
            </a:pPr>
            <a:r>
              <a:rPr lang="en-GB" sz="1800" dirty="0"/>
              <a:t>In reality, there's one or two papers each day that last 30 to 60 minutes.</a:t>
            </a:r>
            <a:endParaRPr sz="1800" dirty="0"/>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What to do if you are worried about your child</a:t>
            </a:r>
            <a:endParaRPr sz="2400" b="1" u="sng" dirty="0"/>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t>SATs often induce a certain degree of worry or anxiety but there is, of course, a tipping point. </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SATs anxiety should not:</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Affect a child’s appetite</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Affect a child’s sleep</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Affect a child’s personality</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Induce panic, tears or disengagement from lessons or hobbies</a:t>
            </a:r>
            <a:endParaRPr sz="1800" dirty="0"/>
          </a:p>
          <a:p>
            <a:pPr marL="457200" lvl="0" indent="-342900" algn="l" rtl="0">
              <a:lnSpc>
                <a:spcPct val="115000"/>
              </a:lnSpc>
              <a:spcBef>
                <a:spcPts val="0"/>
              </a:spcBef>
              <a:spcAft>
                <a:spcPts val="0"/>
              </a:spcAft>
              <a:buSzPts val="1800"/>
              <a:buFont typeface="Nunito"/>
              <a:buChar char="●"/>
            </a:pPr>
            <a:r>
              <a:rPr lang="en-GB" sz="1800" dirty="0">
                <a:solidFill>
                  <a:srgbClr val="283593"/>
                </a:solidFill>
              </a:rPr>
              <a:t>Be a reason not to attend school.</a:t>
            </a:r>
            <a:endParaRPr sz="1800" dirty="0"/>
          </a:p>
          <a:p>
            <a:pPr marL="114300" lvl="0" indent="0" algn="l" rtl="0">
              <a:lnSpc>
                <a:spcPct val="115000"/>
              </a:lnSpc>
              <a:spcBef>
                <a:spcPts val="0"/>
              </a:spcBef>
              <a:spcAft>
                <a:spcPts val="0"/>
              </a:spcAft>
              <a:buSzPts val="1800"/>
              <a:buNone/>
            </a:pPr>
            <a:endParaRPr sz="1800" dirty="0"/>
          </a:p>
          <a:p>
            <a:pPr marL="114300" lvl="0" indent="0" algn="l" rtl="0">
              <a:lnSpc>
                <a:spcPct val="115000"/>
              </a:lnSpc>
              <a:spcBef>
                <a:spcPts val="0"/>
              </a:spcBef>
              <a:spcAft>
                <a:spcPts val="0"/>
              </a:spcAft>
              <a:buSzPts val="1800"/>
              <a:buNone/>
            </a:pPr>
            <a:r>
              <a:rPr lang="en-GB" sz="1800"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sz="1800" dirty="0"/>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What to do if you are worried about your child</a:t>
            </a:r>
            <a:endParaRPr sz="2400" b="1" u="sng" dirty="0"/>
          </a:p>
        </p:txBody>
      </p:sp>
      <p:sp>
        <p:nvSpPr>
          <p:cNvPr id="270" name="Google Shape;270;p28"/>
          <p:cNvSpPr txBox="1">
            <a:spLocks noGrp="1"/>
          </p:cNvSpPr>
          <p:nvPr>
            <p:ph type="body" idx="1"/>
          </p:nvPr>
        </p:nvSpPr>
        <p:spPr>
          <a:xfrm>
            <a:off x="217850" y="656963"/>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solidFill>
                  <a:srgbClr val="283593"/>
                </a:solidFill>
              </a:rPr>
              <a:t>Talk to the school</a:t>
            </a:r>
            <a:endParaRPr sz="1800" dirty="0"/>
          </a:p>
          <a:p>
            <a:pPr marL="114300" lvl="0" indent="0" algn="l" rtl="0">
              <a:lnSpc>
                <a:spcPct val="115000"/>
              </a:lnSpc>
              <a:spcBef>
                <a:spcPts val="0"/>
              </a:spcBef>
              <a:spcAft>
                <a:spcPts val="0"/>
              </a:spcAft>
              <a:buSzPts val="1800"/>
              <a:buNone/>
            </a:pPr>
            <a:r>
              <a:rPr lang="en-GB" sz="1800" dirty="0"/>
              <a:t>Sometimes concerns present at home and not at school. If you notice a change in your child, talk to the school so that everyone concerned can offer the support needed. </a:t>
            </a:r>
            <a:endParaRPr sz="1800" dirty="0"/>
          </a:p>
          <a:p>
            <a:pPr marL="114300" lvl="0" indent="0" algn="l" rtl="0">
              <a:lnSpc>
                <a:spcPct val="115000"/>
              </a:lnSpc>
              <a:spcBef>
                <a:spcPts val="0"/>
              </a:spcBef>
              <a:spcAft>
                <a:spcPts val="0"/>
              </a:spcAft>
              <a:buSzPts val="1800"/>
              <a:buNone/>
            </a:pPr>
            <a:r>
              <a:rPr lang="en-GB" sz="1800" dirty="0">
                <a:solidFill>
                  <a:srgbClr val="283593"/>
                </a:solidFill>
              </a:rPr>
              <a:t>Talk to your child</a:t>
            </a:r>
            <a:endParaRPr sz="1800" dirty="0"/>
          </a:p>
          <a:p>
            <a:pPr marL="114300" lvl="0" indent="0" algn="l" rtl="0">
              <a:lnSpc>
                <a:spcPct val="115000"/>
              </a:lnSpc>
              <a:spcBef>
                <a:spcPts val="0"/>
              </a:spcBef>
              <a:spcAft>
                <a:spcPts val="0"/>
              </a:spcAft>
              <a:buSzPts val="1800"/>
              <a:buNone/>
            </a:pPr>
            <a:r>
              <a:rPr lang="en-GB" sz="1800" dirty="0"/>
              <a:t>Talk to your child about what aspect of SATs concerns them the most. If you can help them pinpoint what is bothering them the most, you can take specific steps to help reassure them. </a:t>
            </a:r>
            <a:endParaRPr sz="1800" dirty="0"/>
          </a:p>
          <a:p>
            <a:pPr marL="114300" lvl="0" indent="0" algn="l" rtl="0">
              <a:lnSpc>
                <a:spcPct val="115000"/>
              </a:lnSpc>
              <a:spcBef>
                <a:spcPts val="0"/>
              </a:spcBef>
              <a:spcAft>
                <a:spcPts val="0"/>
              </a:spcAft>
              <a:buSzPts val="1800"/>
              <a:buNone/>
            </a:pPr>
            <a:r>
              <a:rPr lang="en-GB" sz="1800" dirty="0">
                <a:solidFill>
                  <a:srgbClr val="283593"/>
                </a:solidFill>
              </a:rPr>
              <a:t>Encourage your child to talk to their teacher</a:t>
            </a:r>
            <a:endParaRPr sz="1800" dirty="0"/>
          </a:p>
          <a:p>
            <a:pPr marL="114300" lvl="0" indent="0" algn="l" rtl="0">
              <a:lnSpc>
                <a:spcPct val="115000"/>
              </a:lnSpc>
              <a:spcBef>
                <a:spcPts val="0"/>
              </a:spcBef>
              <a:spcAft>
                <a:spcPts val="0"/>
              </a:spcAft>
              <a:buSzPts val="1800"/>
              <a:buNone/>
            </a:pPr>
            <a:r>
              <a:rPr lang="en-GB" sz="1800" dirty="0"/>
              <a:t>SATs are obviously linked to school. Don’t be surprised if your child would prefer to seek reassurance from teachers over family members. </a:t>
            </a:r>
            <a:endParaRPr sz="1800" dirty="0"/>
          </a:p>
          <a:p>
            <a:pPr marL="114300" lvl="0" indent="0" algn="l" rtl="0">
              <a:lnSpc>
                <a:spcPct val="115000"/>
              </a:lnSpc>
              <a:spcBef>
                <a:spcPts val="0"/>
              </a:spcBef>
              <a:spcAft>
                <a:spcPts val="0"/>
              </a:spcAft>
              <a:buSzPts val="1800"/>
              <a:buNone/>
            </a:pPr>
            <a:r>
              <a:rPr lang="en-GB" sz="1800" dirty="0">
                <a:solidFill>
                  <a:srgbClr val="283593"/>
                </a:solidFill>
              </a:rPr>
              <a:t>Try not to project your own anxieties or views about the SATs</a:t>
            </a:r>
            <a:endParaRPr sz="1800" dirty="0"/>
          </a:p>
          <a:p>
            <a:pPr marL="114300" lvl="0" indent="0" algn="l" rtl="0">
              <a:lnSpc>
                <a:spcPct val="115000"/>
              </a:lnSpc>
              <a:spcBef>
                <a:spcPts val="0"/>
              </a:spcBef>
              <a:spcAft>
                <a:spcPts val="0"/>
              </a:spcAft>
              <a:buSzPts val="1800"/>
              <a:buNone/>
            </a:pPr>
            <a:r>
              <a:rPr lang="en-GB" sz="1800" dirty="0"/>
              <a:t>Children can be very intuitive. If they see that you are anxious, this could add to their own anxieties. Similarly, if you don’t believe in SATs, your child may reflect this view.</a:t>
            </a:r>
            <a:endParaRPr sz="1800" dirty="0"/>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Advice for Year 6 children</a:t>
            </a:r>
            <a:endParaRPr sz="2400" b="1" u="sng" dirty="0"/>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2000" dirty="0"/>
              <a:t>Listen to your teacher.</a:t>
            </a:r>
            <a:endParaRPr sz="2000" dirty="0"/>
          </a:p>
          <a:p>
            <a:pPr marL="457200" lvl="0" indent="-342900" algn="l" rtl="0">
              <a:lnSpc>
                <a:spcPct val="115000"/>
              </a:lnSpc>
              <a:spcBef>
                <a:spcPts val="0"/>
              </a:spcBef>
              <a:spcAft>
                <a:spcPts val="0"/>
              </a:spcAft>
              <a:buSzPts val="1800"/>
              <a:buFont typeface="Nunito"/>
              <a:buChar char="●"/>
            </a:pPr>
            <a:r>
              <a:rPr lang="en-GB" sz="2000" dirty="0"/>
              <a:t>The adults you work with all want you to do your best.</a:t>
            </a:r>
            <a:endParaRPr sz="2000" dirty="0"/>
          </a:p>
          <a:p>
            <a:pPr marL="457200" lvl="0" indent="-342900" algn="l" rtl="0">
              <a:lnSpc>
                <a:spcPct val="115000"/>
              </a:lnSpc>
              <a:spcBef>
                <a:spcPts val="0"/>
              </a:spcBef>
              <a:spcAft>
                <a:spcPts val="0"/>
              </a:spcAft>
              <a:buSzPts val="1800"/>
              <a:buFont typeface="Nunito"/>
              <a:buChar char="●"/>
            </a:pPr>
            <a:r>
              <a:rPr lang="en-GB" sz="2000" dirty="0"/>
              <a:t>Get plenty of sleep and eat well, this will help your brain.</a:t>
            </a:r>
            <a:endParaRPr sz="2000" dirty="0"/>
          </a:p>
          <a:p>
            <a:pPr marL="457200" lvl="0" indent="-342900" algn="l" rtl="0">
              <a:lnSpc>
                <a:spcPct val="115000"/>
              </a:lnSpc>
              <a:spcBef>
                <a:spcPts val="0"/>
              </a:spcBef>
              <a:spcAft>
                <a:spcPts val="0"/>
              </a:spcAft>
              <a:buSzPts val="1800"/>
              <a:buFont typeface="Nunito"/>
              <a:buChar char="●"/>
            </a:pPr>
            <a:r>
              <a:rPr lang="en-GB" sz="2000" dirty="0"/>
              <a:t>Read all the questions carefully. This can help you to avoid silly mistakes.</a:t>
            </a:r>
            <a:endParaRPr sz="2000" dirty="0"/>
          </a:p>
          <a:p>
            <a:pPr marL="457200" lvl="0" indent="-342900" algn="l" rtl="0">
              <a:lnSpc>
                <a:spcPct val="115000"/>
              </a:lnSpc>
              <a:spcBef>
                <a:spcPts val="0"/>
              </a:spcBef>
              <a:spcAft>
                <a:spcPts val="0"/>
              </a:spcAft>
              <a:buSzPts val="1800"/>
              <a:buFont typeface="Nunito"/>
              <a:buChar char="●"/>
            </a:pPr>
            <a:r>
              <a:rPr lang="en-GB" sz="2000" dirty="0"/>
              <a:t>Don’t panic. There may be questions you think you can’t answer. Take a deep breath. Read it again. You can always move on and go back to it later. It’s often better to write something rather than nothing. </a:t>
            </a:r>
            <a:endParaRPr sz="2000" dirty="0"/>
          </a:p>
          <a:p>
            <a:pPr marL="457200" lvl="0" indent="-342900" algn="l" rtl="0">
              <a:lnSpc>
                <a:spcPct val="115000"/>
              </a:lnSpc>
              <a:spcBef>
                <a:spcPts val="0"/>
              </a:spcBef>
              <a:spcAft>
                <a:spcPts val="0"/>
              </a:spcAft>
              <a:buSzPts val="1800"/>
              <a:buFont typeface="Nunito"/>
              <a:buChar char="●"/>
            </a:pPr>
            <a:r>
              <a:rPr lang="en-GB" sz="2000" dirty="0"/>
              <a:t>Remember that the Year 6 SATs last for 4 days out of your whole life!</a:t>
            </a:r>
            <a:endParaRPr sz="2000" dirty="0"/>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5">
          <a:extLst>
            <a:ext uri="{FF2B5EF4-FFF2-40B4-BE49-F238E27FC236}">
              <a16:creationId xmlns:a16="http://schemas.microsoft.com/office/drawing/2014/main" id="{AD975917-C50F-5DC7-4ABE-1C1A92F59CEA}"/>
            </a:ext>
          </a:extLst>
        </p:cNvPr>
        <p:cNvGrpSpPr/>
        <p:nvPr/>
      </p:nvGrpSpPr>
      <p:grpSpPr>
        <a:xfrm>
          <a:off x="0" y="0"/>
          <a:ext cx="0" cy="0"/>
          <a:chOff x="0" y="0"/>
          <a:chExt cx="0" cy="0"/>
        </a:xfrm>
      </p:grpSpPr>
      <p:sp>
        <p:nvSpPr>
          <p:cNvPr id="276" name="Google Shape;276;p29">
            <a:extLst>
              <a:ext uri="{FF2B5EF4-FFF2-40B4-BE49-F238E27FC236}">
                <a16:creationId xmlns:a16="http://schemas.microsoft.com/office/drawing/2014/main" id="{7D38F457-7A55-908D-1FDA-FC3B29C70EDD}"/>
              </a:ext>
            </a:extLst>
          </p:cNvPr>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b="1" u="sng" dirty="0"/>
              <a:t>Organisation for the week</a:t>
            </a:r>
            <a:endParaRPr sz="2400" b="1" u="sng" dirty="0"/>
          </a:p>
        </p:txBody>
      </p:sp>
      <p:sp>
        <p:nvSpPr>
          <p:cNvPr id="277" name="Google Shape;277;p29">
            <a:extLst>
              <a:ext uri="{FF2B5EF4-FFF2-40B4-BE49-F238E27FC236}">
                <a16:creationId xmlns:a16="http://schemas.microsoft.com/office/drawing/2014/main" id="{323026F2-06E7-515B-D4C7-866122B55B01}"/>
              </a:ext>
            </a:extLst>
          </p:cNvPr>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2000" dirty="0"/>
              <a:t>Try to ensure your child attends breakfast club. Aim to arrive at 8am. They year 6 children will then all eat together.</a:t>
            </a:r>
          </a:p>
          <a:p>
            <a:pPr marL="457200" lvl="0" indent="-342900" algn="l" rtl="0">
              <a:lnSpc>
                <a:spcPct val="115000"/>
              </a:lnSpc>
              <a:spcBef>
                <a:spcPts val="0"/>
              </a:spcBef>
              <a:spcAft>
                <a:spcPts val="0"/>
              </a:spcAft>
              <a:buSzPts val="1800"/>
              <a:buFont typeface="Nunito"/>
              <a:buChar char="●"/>
            </a:pPr>
            <a:r>
              <a:rPr lang="en-GB" sz="2000" dirty="0"/>
              <a:t>If your child is ill, please ring the office immediately so arrangements can be made. </a:t>
            </a:r>
          </a:p>
          <a:p>
            <a:pPr marL="457200" lvl="0" indent="-342900" algn="l" rtl="0">
              <a:lnSpc>
                <a:spcPct val="115000"/>
              </a:lnSpc>
              <a:spcBef>
                <a:spcPts val="0"/>
              </a:spcBef>
              <a:spcAft>
                <a:spcPts val="0"/>
              </a:spcAft>
              <a:buSzPts val="1800"/>
              <a:buFont typeface="Nunito"/>
              <a:buChar char="●"/>
            </a:pPr>
            <a:r>
              <a:rPr lang="en-GB" sz="2000" dirty="0"/>
              <a:t>All stationery needed for the tests will be provided by the school. School will also provide bottled water. </a:t>
            </a:r>
            <a:endParaRPr sz="2000" dirty="0"/>
          </a:p>
        </p:txBody>
      </p:sp>
      <p:sp>
        <p:nvSpPr>
          <p:cNvPr id="278" name="Google Shape;278;p29">
            <a:extLst>
              <a:ext uri="{FF2B5EF4-FFF2-40B4-BE49-F238E27FC236}">
                <a16:creationId xmlns:a16="http://schemas.microsoft.com/office/drawing/2014/main" id="{7FB0E738-9E4A-6895-1251-B11A031BB47B}"/>
              </a:ext>
            </a:extLst>
          </p:cNvPr>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Tree>
    <p:extLst>
      <p:ext uri="{BB962C8B-B14F-4D97-AF65-F5344CB8AC3E}">
        <p14:creationId xmlns:p14="http://schemas.microsoft.com/office/powerpoint/2010/main" val="1722246248"/>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2970</Words>
  <Application>Microsoft Office PowerPoint</Application>
  <PresentationFormat>On-screen Show (16:9)</PresentationFormat>
  <Paragraphs>300</Paragraphs>
  <Slides>29</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Nunito</vt:lpstr>
      <vt:lpstr>Nunito Sans SemiBold</vt:lpstr>
      <vt:lpstr>Kinetic Letters</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Organisation for the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Mr S Cains</dc:creator>
  <cp:lastModifiedBy>Mr S Cains</cp:lastModifiedBy>
  <cp:revision>1</cp:revision>
  <dcterms:modified xsi:type="dcterms:W3CDTF">2026-04-13T07:57:20Z</dcterms:modified>
</cp:coreProperties>
</file>