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68" r:id="rId3"/>
    <p:sldId id="292" r:id="rId4"/>
    <p:sldId id="293" r:id="rId5"/>
    <p:sldId id="274" r:id="rId6"/>
    <p:sldId id="281" r:id="rId7"/>
    <p:sldId id="280" r:id="rId8"/>
    <p:sldId id="282" r:id="rId9"/>
    <p:sldId id="279" r:id="rId10"/>
    <p:sldId id="283" r:id="rId11"/>
    <p:sldId id="287" r:id="rId12"/>
    <p:sldId id="294" r:id="rId13"/>
    <p:sldId id="27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3E3B00-6156-4B4F-8681-69CACC6FE010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89A35E-F73A-4BF7-A328-A16ABB5163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38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26C01-E4C2-4000-9330-0D782C9D6A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77E76C-3D11-4CE4-82D5-87FA7C797D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56ED3-9778-4456-919D-F884F148B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52DE30-D57F-4173-A9A3-FFD702361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8014E-1A3A-4953-86AB-84F111435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60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9D89F-37AD-4210-B92D-8330D42F5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B085E-0AD7-4E5B-9927-F13E5E91AB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371CF-63B2-43EB-BC4D-A1E85F9F4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11700-F04A-4E38-A3EB-5AECE0FE9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38145E-3EA7-43DC-86BA-FD20DB051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946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75A60-CEEE-4CB6-ABA3-2D52D0AC6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E5D6A9-C574-4460-8283-7377154E93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1A4297-75F6-4EB1-9D08-DB32C046E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529BEC-405D-43CA-BCE8-C31ADCA48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15F79-A9F0-44B7-AEA7-781841966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163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98172-4ED0-4DF3-ACD9-95CA2E205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E2E67-E50F-4257-B2AA-6006CEDC8D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213F0-035B-4F7E-ABEC-7F7BA984F0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0C7ADE-92A6-4E0E-8817-72CE51160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984DAB-30A4-4EFF-BB87-EB184D5CD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9EF779-F817-48A6-B847-3DF122D82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368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AA4D9-969D-47C6-8D40-BC2CE3634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15D3B6-DFAB-447C-8A36-63B3769EFF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582B94-A5F3-479B-B244-66F0F2715A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E7EE0F-6A8A-4C46-BC4C-FA517E3DC7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A55369-8389-4C6B-A344-39E63F9706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86B950-A2ED-4D36-9383-E14EF4084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3022C0-A9DA-493D-B8A2-9502CDE65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9593E3-6D5B-4BD4-B309-3010921F9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15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14D07-CD2E-4409-9993-69F2F4D33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E73920-E39C-40C1-BADF-F38FF965A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3C96D3-FEE6-4614-B626-94800DB86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3E5E41-CCFB-4797-BC4E-03B2F1CAA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193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A40560-DF3E-4632-8528-CDB9FD83E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B085E8-8FAE-4E0A-A730-DAAA9E2DD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1675E9-5F9A-4D88-BA5F-248149101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719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CC66C-0C14-445B-8740-65457D203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C954D0-6646-483A-A364-A4775D854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594A72-09A4-4DE0-A2FF-DBE381D012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F60232-DE06-4A11-9B25-9DFB6CE14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DB2673-A2DA-43B8-BB5A-E2BEB1C13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F799FA-CB7A-4F7C-8A04-D8040449E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9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4CEDD-9509-46E4-9C2F-5D1A574E2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3B8859-59A4-4B35-9E55-7D5D28D7FC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A831DA-8F34-4F0D-8D10-D0E1380BC1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A318B2-00DE-4983-A75B-E2569F34A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A51BF5-7B87-4B76-A40F-2B3F5E8AB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0CD60-83B8-4FE5-894A-BC7E1E59A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364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51635-A9E2-42A4-AABF-046601F08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68356-BB21-48FD-971C-3EADA922D5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B01F7-B360-4FFC-B7E1-A56E42D3E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9D15E8-987E-49F2-99BC-746C16945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985BFF-0585-4035-8E6F-0362F4A87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018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F48B4C-6C41-444F-A59C-F4FA6FC8EA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DCCE23-941C-4D10-8186-6A74220109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913F0A-FA90-4909-AF1B-399C6F551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C9573-BB6B-46B1-AB7F-6E9280213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A2C9FD-61E9-4D67-9233-EF25F907E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006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F849D5-6A90-4A17-93F5-629F3DF47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CA0134-ADCF-429E-BF41-86B49A970B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CAD86-3D6E-44B7-BE3B-63D69F60E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A486F-350E-4FC1-99EA-EC97743C95CB}" type="datetimeFigureOut">
              <a:rPr lang="en-GB" smtClean="0"/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65008-F6D8-436F-88D6-C7C765F4F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68C27-D306-45FE-96CC-C229C44FCC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BFD40-130F-4F56-86C9-FCB49C2C2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2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andwell.gov.uk/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sandwell.gov.uk/downloads/file/33088/sandwell_schools_admission_booklet_2023-2024" TargetMode="Externa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48395" b="27813"/>
          <a:stretch/>
        </p:blipFill>
        <p:spPr>
          <a:xfrm>
            <a:off x="1524000" y="6174286"/>
            <a:ext cx="9144000" cy="6837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912" y="5909228"/>
            <a:ext cx="8284178" cy="6019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1077" y="346808"/>
            <a:ext cx="1117600" cy="1079500"/>
          </a:xfrm>
          <a:prstGeom prst="rect">
            <a:avLst/>
          </a:prstGeom>
        </p:spPr>
      </p:pic>
      <p:pic>
        <p:nvPicPr>
          <p:cNvPr id="2" name="Picture 1" descr="Sandwell Logo-0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00" y="346808"/>
            <a:ext cx="2506847" cy="74376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2401782" y="3244334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2003AAD-AD77-400F-8601-2454C0B9B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	</a:t>
            </a:r>
          </a:p>
          <a:p>
            <a:pPr marL="0" indent="0" algn="ctr">
              <a:buNone/>
            </a:pPr>
            <a:endParaRPr lang="en-GB" sz="6000" b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en-GB" sz="6000" b="1" dirty="0">
                <a:solidFill>
                  <a:srgbClr val="7030A0"/>
                </a:solidFill>
              </a:rPr>
              <a:t>Preparing to apply for secondary school</a:t>
            </a:r>
          </a:p>
          <a:p>
            <a:pPr marL="0" indent="0" algn="ctr">
              <a:buNone/>
            </a:pPr>
            <a:endParaRPr lang="en-GB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73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48395" b="27813"/>
          <a:stretch/>
        </p:blipFill>
        <p:spPr>
          <a:xfrm>
            <a:off x="1524000" y="6174286"/>
            <a:ext cx="9144000" cy="6837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912" y="5909228"/>
            <a:ext cx="8284178" cy="60196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4653178" y="3244335"/>
            <a:ext cx="27120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solidFill>
                  <a:srgbClr val="7030A0"/>
                </a:solidFill>
              </a:rPr>
              <a:t>Key dates and information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605" y="1572372"/>
            <a:ext cx="5181600" cy="45867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u="sng" dirty="0">
                <a:solidFill>
                  <a:srgbClr val="7030A0"/>
                </a:solidFill>
              </a:rPr>
              <a:t>Applications: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solidFill>
                  <a:srgbClr val="FF0000"/>
                </a:solidFill>
              </a:rPr>
              <a:t>Open 17 </a:t>
            </a:r>
            <a:r>
              <a:rPr lang="en-GB" b="1" dirty="0">
                <a:solidFill>
                  <a:srgbClr val="FF0000"/>
                </a:solidFill>
              </a:rPr>
              <a:t>July 2023</a:t>
            </a:r>
          </a:p>
          <a:p>
            <a:r>
              <a:rPr lang="en-GB" dirty="0">
                <a:solidFill>
                  <a:srgbClr val="FF0000"/>
                </a:solidFill>
              </a:rPr>
              <a:t>Close </a:t>
            </a:r>
            <a:r>
              <a:rPr lang="en-GB" b="1" dirty="0">
                <a:solidFill>
                  <a:srgbClr val="FF0000"/>
                </a:solidFill>
              </a:rPr>
              <a:t>31 October 2023</a:t>
            </a:r>
          </a:p>
          <a:p>
            <a:r>
              <a:rPr lang="en-GB" dirty="0">
                <a:solidFill>
                  <a:srgbClr val="FF0000"/>
                </a:solidFill>
              </a:rPr>
              <a:t>Notification </a:t>
            </a:r>
            <a:r>
              <a:rPr lang="en-GB" b="1" dirty="0">
                <a:solidFill>
                  <a:srgbClr val="FF0000"/>
                </a:solidFill>
              </a:rPr>
              <a:t>1 March 2024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40DD68C-83F3-4606-8BE1-23F9BB324E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72299" y="1891605"/>
            <a:ext cx="6319692" cy="381670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600" b="1" u="sng" dirty="0">
                <a:solidFill>
                  <a:srgbClr val="7030A0"/>
                </a:solidFill>
              </a:rPr>
              <a:t>Some facts:</a:t>
            </a:r>
          </a:p>
          <a:p>
            <a:pPr marL="0" indent="0">
              <a:buNone/>
            </a:pPr>
            <a:endParaRPr lang="en-GB" sz="2400" u="sng" dirty="0"/>
          </a:p>
          <a:p>
            <a:r>
              <a:rPr lang="en-GB" sz="2400" dirty="0"/>
              <a:t>It is NOT first come first served</a:t>
            </a:r>
          </a:p>
          <a:p>
            <a:r>
              <a:rPr lang="en-GB" sz="2400" dirty="0"/>
              <a:t>You can (and should) apply for up to 6 places. </a:t>
            </a:r>
          </a:p>
          <a:p>
            <a:r>
              <a:rPr lang="en-GB" sz="2400" dirty="0"/>
              <a:t>You apply to the council you live in. This includes if you are applying for a school in a neighbouring borough.  </a:t>
            </a:r>
          </a:p>
          <a:p>
            <a:r>
              <a:rPr lang="en-GB" sz="2400" dirty="0"/>
              <a:t>Only list a grammar school as a preference if your child has sat the entrance test (results 20 October 2023)</a:t>
            </a:r>
          </a:p>
          <a:p>
            <a:r>
              <a:rPr lang="en-GB" sz="2400" dirty="0">
                <a:solidFill>
                  <a:srgbClr val="FF0000"/>
                </a:solidFill>
              </a:rPr>
              <a:t>Form cannot be changed once submitted.</a:t>
            </a:r>
          </a:p>
        </p:txBody>
      </p:sp>
    </p:spTree>
    <p:extLst>
      <p:ext uri="{BB962C8B-B14F-4D97-AF65-F5344CB8AC3E}">
        <p14:creationId xmlns:p14="http://schemas.microsoft.com/office/powerpoint/2010/main" val="1557516296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How to apply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86245" y="542297"/>
            <a:ext cx="5181600" cy="4586702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DEF0347C-563C-417A-875E-21E5E6DF2603}"/>
              </a:ext>
            </a:extLst>
          </p:cNvPr>
          <p:cNvSpPr txBox="1">
            <a:spLocks/>
          </p:cNvSpPr>
          <p:nvPr/>
        </p:nvSpPr>
        <p:spPr>
          <a:xfrm>
            <a:off x="6310047" y="1706688"/>
            <a:ext cx="5181600" cy="40682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hlinkClick r:id="rId2"/>
              </a:rPr>
              <a:t>www.sandwell.gov.uk</a:t>
            </a:r>
            <a:endParaRPr lang="en-GB" dirty="0"/>
          </a:p>
          <a:p>
            <a:r>
              <a:rPr lang="en-GB" dirty="0"/>
              <a:t>Click – schools and learning</a:t>
            </a:r>
          </a:p>
          <a:p>
            <a:r>
              <a:rPr lang="en-GB" dirty="0"/>
              <a:t>Click – apply for a school place</a:t>
            </a:r>
          </a:p>
          <a:p>
            <a:r>
              <a:rPr lang="en-GB" dirty="0"/>
              <a:t>DO NOT submit until you are 100% sure.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5E9EF7B3-706D-4579-802C-65B84770FE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155" y="1823898"/>
            <a:ext cx="5257800" cy="4535805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Check the admissions policy for each school </a:t>
            </a:r>
          </a:p>
          <a:p>
            <a:r>
              <a:rPr lang="en-GB" dirty="0"/>
              <a:t>Available via each schools website (check policies section)</a:t>
            </a:r>
          </a:p>
          <a:p>
            <a:r>
              <a:rPr lang="en-GB" dirty="0"/>
              <a:t>Check if your child meets the criteria</a:t>
            </a:r>
          </a:p>
          <a:p>
            <a:r>
              <a:rPr lang="en-GB" dirty="0"/>
              <a:t>Look out for any additional requirements</a:t>
            </a:r>
          </a:p>
          <a:p>
            <a:r>
              <a:rPr lang="en-GB" dirty="0"/>
              <a:t>For example Sandwell Academy, </a:t>
            </a:r>
            <a:r>
              <a:rPr lang="en-GB" dirty="0" err="1"/>
              <a:t>Shireland</a:t>
            </a:r>
            <a:r>
              <a:rPr lang="en-GB" dirty="0"/>
              <a:t> Collegiate Academy and West Bromwich Collegiate require your child to sit a non-verbal reasoning test after applications </a:t>
            </a:r>
            <a:r>
              <a:rPr lang="en-GB"/>
              <a:t>are submitted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113663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Schools with additional application forms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86245" y="542297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5" name="Content Placeholder 7">
            <a:extLst>
              <a:ext uri="{FF2B5EF4-FFF2-40B4-BE49-F238E27FC236}">
                <a16:creationId xmlns:a16="http://schemas.microsoft.com/office/drawing/2014/main" id="{E74EFE59-D17B-4EF8-99F1-650A623D3423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u="sng" dirty="0"/>
              <a:t>Aptitude:</a:t>
            </a:r>
          </a:p>
          <a:p>
            <a:r>
              <a:rPr lang="en-GB" dirty="0"/>
              <a:t>George Salter (Arts Aptitude)</a:t>
            </a:r>
          </a:p>
          <a:p>
            <a:r>
              <a:rPr lang="en-GB" dirty="0" err="1"/>
              <a:t>Shireland</a:t>
            </a:r>
            <a:r>
              <a:rPr lang="en-GB" dirty="0"/>
              <a:t> Collegiate Academy (Arts Aptitude)</a:t>
            </a:r>
          </a:p>
          <a:p>
            <a:r>
              <a:rPr lang="en-GB" dirty="0"/>
              <a:t>Wood Green Academy (Sporting Aptitude)</a:t>
            </a:r>
          </a:p>
          <a:p>
            <a:r>
              <a:rPr lang="en-GB" dirty="0"/>
              <a:t>Sandwell Academy (Sporting Aptitude)</a:t>
            </a:r>
          </a:p>
          <a:p>
            <a:r>
              <a:rPr lang="en-GB" dirty="0" err="1"/>
              <a:t>Shireland</a:t>
            </a:r>
            <a:r>
              <a:rPr lang="en-GB" dirty="0"/>
              <a:t> CBSO (Musical Aptitude)</a:t>
            </a:r>
          </a:p>
          <a:p>
            <a:r>
              <a:rPr lang="en-GB" dirty="0"/>
              <a:t>Windsor Olympus (</a:t>
            </a:r>
            <a:r>
              <a:rPr lang="en-GB"/>
              <a:t>Sporting Aptitude)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1" u="sng" dirty="0"/>
              <a:t>Denominational grounds</a:t>
            </a:r>
          </a:p>
          <a:p>
            <a:r>
              <a:rPr lang="en-GB" dirty="0"/>
              <a:t>St Michael’s COFE High School</a:t>
            </a:r>
          </a:p>
          <a:p>
            <a:r>
              <a:rPr lang="en-GB" dirty="0"/>
              <a:t>Stuart Bathurst Catholic High School </a:t>
            </a:r>
          </a:p>
          <a:p>
            <a:endParaRPr lang="en-GB" dirty="0"/>
          </a:p>
        </p:txBody>
      </p:sp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0D10F6B8-8224-4984-84DD-9B814FE192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49887" y="1842766"/>
            <a:ext cx="5181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u="sng" dirty="0"/>
              <a:t>Medical grounds:</a:t>
            </a:r>
          </a:p>
          <a:p>
            <a:r>
              <a:rPr lang="en-GB" dirty="0"/>
              <a:t>Holly Lodge High School</a:t>
            </a:r>
          </a:p>
          <a:p>
            <a:r>
              <a:rPr lang="en-GB" dirty="0"/>
              <a:t>Oldbury Academy</a:t>
            </a:r>
          </a:p>
          <a:p>
            <a:r>
              <a:rPr lang="en-GB" dirty="0"/>
              <a:t>Ormiston Community Sandwell Academy</a:t>
            </a:r>
          </a:p>
          <a:p>
            <a:r>
              <a:rPr lang="en-GB" dirty="0"/>
              <a:t>Ormiston Forge Academy</a:t>
            </a:r>
          </a:p>
          <a:p>
            <a:r>
              <a:rPr lang="en-GB" dirty="0" err="1"/>
              <a:t>Perryfields</a:t>
            </a:r>
            <a:r>
              <a:rPr lang="en-GB" dirty="0"/>
              <a:t> Academy</a:t>
            </a:r>
          </a:p>
          <a:p>
            <a:r>
              <a:rPr lang="en-GB" dirty="0"/>
              <a:t>The Phoenix School</a:t>
            </a:r>
          </a:p>
          <a:p>
            <a:r>
              <a:rPr lang="en-GB" dirty="0" err="1"/>
              <a:t>Wodensborough</a:t>
            </a:r>
            <a:r>
              <a:rPr lang="en-GB" dirty="0"/>
              <a:t> Ormiston Academy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0476366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48395" b="27813"/>
          <a:stretch/>
        </p:blipFill>
        <p:spPr>
          <a:xfrm>
            <a:off x="1524000" y="6174286"/>
            <a:ext cx="9144000" cy="6837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912" y="5909228"/>
            <a:ext cx="8284178" cy="60196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What to look for in a school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0261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CE9CF3AF-5826-403E-A553-5A7D969D4AB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3027947" y="1811612"/>
            <a:ext cx="5181600" cy="345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220502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48395" b="27813"/>
          <a:stretch/>
        </p:blipFill>
        <p:spPr>
          <a:xfrm>
            <a:off x="1524000" y="6174286"/>
            <a:ext cx="9144000" cy="6837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912" y="5909228"/>
            <a:ext cx="8284178" cy="60196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What to look for in a school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F4CAC7-E605-403B-B81A-52FACBE77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2"/>
            <a:ext cx="5157787" cy="3559729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66AF50AB-C657-4B73-9443-1CBD03CAC36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2249856" y="1318478"/>
            <a:ext cx="5157787" cy="3851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263196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48395" b="27813"/>
          <a:stretch/>
        </p:blipFill>
        <p:spPr>
          <a:xfrm>
            <a:off x="1524000" y="6174286"/>
            <a:ext cx="9144000" cy="6837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912" y="5909228"/>
            <a:ext cx="8284178" cy="60196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What to look for in a school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0261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CEACE5-BC4D-4023-9EC2-29A0CC7F60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589" y="2368485"/>
            <a:ext cx="3027947" cy="25032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BA5D06-D69A-46C5-8541-EBA908D2C8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4760" y="2368485"/>
            <a:ext cx="3671162" cy="25032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2FD81E-708F-4A77-9C43-E30A66813B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1040" y="2306667"/>
            <a:ext cx="3815762" cy="2548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553596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48395" b="27813"/>
          <a:stretch/>
        </p:blipFill>
        <p:spPr>
          <a:xfrm>
            <a:off x="1524000" y="6174286"/>
            <a:ext cx="9144000" cy="6837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912" y="5909228"/>
            <a:ext cx="8284178" cy="60196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What to look for in a school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0261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2FCCCD5-5CEA-4118-8C24-AC7B1872C7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927" y="1690688"/>
            <a:ext cx="3167637" cy="34600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B7FD397-26A2-481D-800D-BA3603A5B6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3305" y="1690688"/>
            <a:ext cx="4919576" cy="346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35282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48395" b="27813"/>
          <a:stretch/>
        </p:blipFill>
        <p:spPr>
          <a:xfrm>
            <a:off x="1524000" y="6174286"/>
            <a:ext cx="9144000" cy="6837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912" y="5909228"/>
            <a:ext cx="8284178" cy="60196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What to look for in a school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0261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5E8347-AE2C-4A6A-A71C-D1BBDF904F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9764" y="1611262"/>
            <a:ext cx="5820072" cy="3881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891281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48395" b="27813"/>
          <a:stretch/>
        </p:blipFill>
        <p:spPr>
          <a:xfrm>
            <a:off x="1524000" y="6174286"/>
            <a:ext cx="9144000" cy="6837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912" y="5909228"/>
            <a:ext cx="8284178" cy="60196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160855-6CAB-4B13-A644-F03DD16A0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What else to consider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29B6C-BB39-495B-84DD-78897A54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0261"/>
            <a:ext cx="5181600" cy="458670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9FEBB5B-EE4B-45C0-B844-C7B4B19877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9263" y="1623306"/>
            <a:ext cx="4533473" cy="3998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9604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F5E70-58BE-4971-8259-1CBE8752E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Appealing a school 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16349-CC02-46A2-B9F2-99EF4C7D0E7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7030A0"/>
                </a:solidFill>
              </a:rPr>
              <a:t>If you do not get the school you wanted: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Accept the place you have been given, even if it is not the school you want.</a:t>
            </a:r>
          </a:p>
          <a:p>
            <a:endParaRPr lang="en-GB" dirty="0"/>
          </a:p>
          <a:p>
            <a:r>
              <a:rPr lang="en-GB" dirty="0"/>
              <a:t>Download, complete and post appeals form (sandwell.gov.uk) </a:t>
            </a:r>
          </a:p>
          <a:p>
            <a:endParaRPr lang="en-GB" b="1" dirty="0"/>
          </a:p>
          <a:p>
            <a:r>
              <a:rPr lang="en-GB" b="1" dirty="0">
                <a:solidFill>
                  <a:srgbClr val="7030A0"/>
                </a:solidFill>
              </a:rPr>
              <a:t>or</a:t>
            </a:r>
            <a:r>
              <a:rPr lang="en-GB" dirty="0"/>
              <a:t> appeal the decision online (My Sandwell)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D5F109-571C-4819-AA72-3599A2CC96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65360" y="2832492"/>
            <a:ext cx="5181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You can only appeal for a place at a school that you put on your preference list</a:t>
            </a:r>
          </a:p>
          <a:p>
            <a:endParaRPr lang="en-GB" dirty="0"/>
          </a:p>
          <a:p>
            <a:r>
              <a:rPr lang="en-GB" dirty="0"/>
              <a:t>To appeal for Sandwell Academy, contact them directly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To appeal for a school outside of Sandwell you will need to contact the relevant local authority</a:t>
            </a:r>
          </a:p>
        </p:txBody>
      </p:sp>
    </p:spTree>
    <p:extLst>
      <p:ext uri="{BB962C8B-B14F-4D97-AF65-F5344CB8AC3E}">
        <p14:creationId xmlns:p14="http://schemas.microsoft.com/office/powerpoint/2010/main" val="747830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5CC96-E85B-4CCF-BA27-356A32272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For more details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D224A8-23FA-4C1B-9225-8ED8CF20C2E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2024/25 Sandwell School Admissions Booklet available on the </a:t>
            </a:r>
            <a:r>
              <a:rPr lang="en-GB" u="sng" dirty="0">
                <a:solidFill>
                  <a:srgbClr val="0070C0"/>
                </a:solidFill>
              </a:rPr>
              <a:t>sandwell.gov.uk </a:t>
            </a:r>
            <a:r>
              <a:rPr lang="en-GB" dirty="0"/>
              <a:t> website:</a:t>
            </a:r>
          </a:p>
          <a:p>
            <a:r>
              <a:rPr lang="en-GB" dirty="0">
                <a:hlinkClick r:id="rId2"/>
              </a:rPr>
              <a:t>Sandwell Schools Admission Booklet | Sandwell Council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B4FA0C-0375-4796-8EC2-9CFDD3BA555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BB7902-EBE6-4E6C-BDF3-7EB3B12878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113" t="26620" r="45646" b="9931"/>
          <a:stretch/>
        </p:blipFill>
        <p:spPr>
          <a:xfrm>
            <a:off x="6341295" y="365125"/>
            <a:ext cx="4843409" cy="5911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3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48395" b="27813"/>
          <a:stretch/>
        </p:blipFill>
        <p:spPr>
          <a:xfrm>
            <a:off x="1524000" y="6174286"/>
            <a:ext cx="9144000" cy="6837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912" y="5909228"/>
            <a:ext cx="8284178" cy="60196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34F426C-4783-4B30-B335-42BDBF9418DB}"/>
              </a:ext>
            </a:extLst>
          </p:cNvPr>
          <p:cNvSpPr/>
          <p:nvPr/>
        </p:nvSpPr>
        <p:spPr>
          <a:xfrm>
            <a:off x="3027947" y="3244335"/>
            <a:ext cx="6449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                           </a:t>
            </a:r>
            <a:endParaRPr lang="en-GB" sz="2400" dirty="0"/>
          </a:p>
        </p:txBody>
      </p:sp>
      <p:pic>
        <p:nvPicPr>
          <p:cNvPr id="9218" name="Picture 2" descr="Clear Light Bulb Placed on Chalkboard">
            <a:extLst>
              <a:ext uri="{FF2B5EF4-FFF2-40B4-BE49-F238E27FC236}">
                <a16:creationId xmlns:a16="http://schemas.microsoft.com/office/drawing/2014/main" id="{3FF6AAAD-1EF7-46A5-9576-0175F3A6D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27" y="1635785"/>
            <a:ext cx="5641718" cy="392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1433228C-C98F-423B-9988-8103353ED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7030A0"/>
                </a:solidFill>
              </a:rPr>
              <a:t>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610176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17252</TotalTime>
  <Words>442</Words>
  <Application>Microsoft Office PowerPoint</Application>
  <PresentationFormat>Widescreen</PresentationFormat>
  <Paragraphs>82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Key dates and information</vt:lpstr>
      <vt:lpstr>How to apply</vt:lpstr>
      <vt:lpstr>Schools with additional application forms</vt:lpstr>
      <vt:lpstr>What to look for in a school</vt:lpstr>
      <vt:lpstr>What to look for in a school</vt:lpstr>
      <vt:lpstr>What to look for in a school</vt:lpstr>
      <vt:lpstr>What to look for in a school</vt:lpstr>
      <vt:lpstr>What to look for in a school</vt:lpstr>
      <vt:lpstr>What else to consider</vt:lpstr>
      <vt:lpstr>Appealing a school place</vt:lpstr>
      <vt:lpstr>For more details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Martyn Roberts</dc:creator>
  <cp:lastModifiedBy>Michelle Bates</cp:lastModifiedBy>
  <cp:revision>89</cp:revision>
  <dcterms:created xsi:type="dcterms:W3CDTF">2019-09-20T14:01:48Z</dcterms:created>
  <dcterms:modified xsi:type="dcterms:W3CDTF">2023-09-27T08:56:24Z</dcterms:modified>
</cp:coreProperties>
</file>