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sldIdLst>
    <p:sldId id="257" r:id="rId2"/>
    <p:sldId id="258" r:id="rId3"/>
    <p:sldId id="260" r:id="rId4"/>
    <p:sldId id="265" r:id="rId5"/>
    <p:sldId id="261" r:id="rId6"/>
    <p:sldId id="270" r:id="rId7"/>
    <p:sldId id="277" r:id="rId8"/>
    <p:sldId id="276" r:id="rId9"/>
    <p:sldId id="275" r:id="rId10"/>
    <p:sldId id="278" r:id="rId11"/>
    <p:sldId id="279" r:id="rId12"/>
    <p:sldId id="285" r:id="rId13"/>
    <p:sldId id="286" r:id="rId14"/>
    <p:sldId id="282" r:id="rId15"/>
    <p:sldId id="280" r:id="rId16"/>
    <p:sldId id="289" r:id="rId17"/>
    <p:sldId id="290" r:id="rId18"/>
    <p:sldId id="283" r:id="rId19"/>
    <p:sldId id="266" r:id="rId20"/>
    <p:sldId id="287" r:id="rId21"/>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79AD33-A707-4444-8A6D-844B103FCFBE}" v="89" dt="2026-07-14T09:48:52.394"/>
    <p1510:client id="{C86B8729-5A66-4FBB-BFC4-F89F3EB60B94}" v="272" dt="2026-07-13T15:41:59.1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16" autoAdjust="0"/>
    <p:restoredTop sz="94660"/>
  </p:normalViewPr>
  <p:slideViewPr>
    <p:cSldViewPr snapToGrid="0">
      <p:cViewPr varScale="1">
        <p:scale>
          <a:sx n="163" d="100"/>
          <a:sy n="163" d="100"/>
        </p:scale>
        <p:origin x="174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7B5F5-35F2-4960-8B62-AFFB7BAB7AF0}" type="datetimeFigureOut">
              <a:rPr lang="en-GB" smtClean="0"/>
              <a:t>14/07/2026</a:t>
            </a:fld>
            <a:endParaRPr lang="en-GB"/>
          </a:p>
        </p:txBody>
      </p:sp>
      <p:sp>
        <p:nvSpPr>
          <p:cNvPr id="4" name="Slide Image Placeholder 3"/>
          <p:cNvSpPr>
            <a:spLocks noGrp="1" noRot="1" noChangeAspect="1"/>
          </p:cNvSpPr>
          <p:nvPr>
            <p:ph type="sldImg" idx="2"/>
          </p:nvPr>
        </p:nvSpPr>
        <p:spPr>
          <a:xfrm>
            <a:off x="1243013" y="1143000"/>
            <a:ext cx="43719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6AF3FF-3365-40D2-AF42-AF1A72A0568A}" type="slidenum">
              <a:rPr lang="en-GB" smtClean="0"/>
              <a:t>‹#›</a:t>
            </a:fld>
            <a:endParaRPr lang="en-GB"/>
          </a:p>
        </p:txBody>
      </p:sp>
    </p:spTree>
    <p:extLst>
      <p:ext uri="{BB962C8B-B14F-4D97-AF65-F5344CB8AC3E}">
        <p14:creationId xmlns:p14="http://schemas.microsoft.com/office/powerpoint/2010/main" val="3208395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36AF3FF-3365-40D2-AF42-AF1A72A0568A}" type="slidenum">
              <a:rPr lang="en-GB" smtClean="0"/>
              <a:t>7</a:t>
            </a:fld>
            <a:endParaRPr lang="en-GB"/>
          </a:p>
        </p:txBody>
      </p:sp>
    </p:spTree>
    <p:extLst>
      <p:ext uri="{BB962C8B-B14F-4D97-AF65-F5344CB8AC3E}">
        <p14:creationId xmlns:p14="http://schemas.microsoft.com/office/powerpoint/2010/main" val="16229100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36AF3FF-3365-40D2-AF42-AF1A72A0568A}" type="slidenum">
              <a:rPr lang="en-GB" smtClean="0"/>
              <a:t>15</a:t>
            </a:fld>
            <a:endParaRPr lang="en-GB"/>
          </a:p>
        </p:txBody>
      </p:sp>
    </p:spTree>
    <p:extLst>
      <p:ext uri="{BB962C8B-B14F-4D97-AF65-F5344CB8AC3E}">
        <p14:creationId xmlns:p14="http://schemas.microsoft.com/office/powerpoint/2010/main" val="4034936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ED8CF-9E7D-08ED-416C-626095318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4CE08-8BCE-76E3-AAA0-07DE99E4EC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F6B1FE-BA14-5FA5-5B64-41D4FA9FA6C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EC5DE1A-77AE-670C-E8DC-9F843C1D9900}"/>
              </a:ext>
            </a:extLst>
          </p:cNvPr>
          <p:cNvSpPr>
            <a:spLocks noGrp="1"/>
          </p:cNvSpPr>
          <p:nvPr>
            <p:ph type="sldNum" sz="quarter" idx="5"/>
          </p:nvPr>
        </p:nvSpPr>
        <p:spPr/>
        <p:txBody>
          <a:bodyPr/>
          <a:lstStyle/>
          <a:p>
            <a:fld id="{F36AF3FF-3365-40D2-AF42-AF1A72A0568A}" type="slidenum">
              <a:rPr lang="en-GB" smtClean="0"/>
              <a:t>16</a:t>
            </a:fld>
            <a:endParaRPr lang="en-GB"/>
          </a:p>
        </p:txBody>
      </p:sp>
    </p:spTree>
    <p:extLst>
      <p:ext uri="{BB962C8B-B14F-4D97-AF65-F5344CB8AC3E}">
        <p14:creationId xmlns:p14="http://schemas.microsoft.com/office/powerpoint/2010/main" val="31369196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67CBF-4E7B-33CF-2CAB-E7F1D540B6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336B3-733B-0C52-ED0B-3EC2176EDE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CDE9F6-2EC6-5330-9616-244C4AEC57C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0A661BD-EE55-E69F-0793-940183558D0D}"/>
              </a:ext>
            </a:extLst>
          </p:cNvPr>
          <p:cNvSpPr>
            <a:spLocks noGrp="1"/>
          </p:cNvSpPr>
          <p:nvPr>
            <p:ph type="sldNum" sz="quarter" idx="5"/>
          </p:nvPr>
        </p:nvSpPr>
        <p:spPr/>
        <p:txBody>
          <a:bodyPr/>
          <a:lstStyle/>
          <a:p>
            <a:fld id="{F36AF3FF-3365-40D2-AF42-AF1A72A0568A}" type="slidenum">
              <a:rPr lang="en-GB" smtClean="0"/>
              <a:t>17</a:t>
            </a:fld>
            <a:endParaRPr lang="en-GB"/>
          </a:p>
        </p:txBody>
      </p:sp>
    </p:spTree>
    <p:extLst>
      <p:ext uri="{BB962C8B-B14F-4D97-AF65-F5344CB8AC3E}">
        <p14:creationId xmlns:p14="http://schemas.microsoft.com/office/powerpoint/2010/main" val="2808433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3740A-5F78-63FA-DE92-5BC1FCC6F7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20BF97-3B11-2547-F29B-89562323E1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D54735-ABC0-B155-463B-E2DD475F021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A845D39-2B2E-A389-74C1-022A5AE643D8}"/>
              </a:ext>
            </a:extLst>
          </p:cNvPr>
          <p:cNvSpPr>
            <a:spLocks noGrp="1"/>
          </p:cNvSpPr>
          <p:nvPr>
            <p:ph type="sldNum" sz="quarter" idx="5"/>
          </p:nvPr>
        </p:nvSpPr>
        <p:spPr/>
        <p:txBody>
          <a:bodyPr/>
          <a:lstStyle/>
          <a:p>
            <a:fld id="{F36AF3FF-3365-40D2-AF42-AF1A72A0568A}" type="slidenum">
              <a:rPr lang="en-GB" smtClean="0"/>
              <a:t>18</a:t>
            </a:fld>
            <a:endParaRPr lang="en-GB"/>
          </a:p>
        </p:txBody>
      </p:sp>
    </p:spTree>
    <p:extLst>
      <p:ext uri="{BB962C8B-B14F-4D97-AF65-F5344CB8AC3E}">
        <p14:creationId xmlns:p14="http://schemas.microsoft.com/office/powerpoint/2010/main" val="4285615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7/14/2026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7/14/2026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7/14/2026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PE and sport premium monitoring and tracking form</a:t>
            </a:r>
            <a:r>
              <a:rPr lang="en-GB" sz="1200" b="1">
                <a:latin typeface="Calibri" panose="020F0502020204030204" pitchFamily="34" charset="0"/>
                <a:cs typeface="Calibri" panose="020F0502020204030204" pitchFamily="34" charset="0"/>
              </a:rPr>
              <a:t> </a:t>
            </a:r>
            <a:endParaRPr lang="en-US" sz="1200" b="1">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3"/>
              </a:rPr>
              <a:t>PE and sport premium for primary schools - GOV.UK</a:t>
            </a:r>
            <a:endParaRPr lang="en-GB" sz="90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4"/>
              </a:rPr>
              <a:t>PE and sport premium: conditions of grant 2025 to 2026 - GOV.UK</a:t>
            </a:r>
            <a:endParaRPr lang="en-GB" sz="85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114729"/>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Think about specific areas of need such as </a:t>
            </a:r>
            <a:r>
              <a:rPr lang="en-US" sz="60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60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6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600" i="1" dirty="0" err="1">
                <a:latin typeface="Calibri" panose="020F0502020204030204" pitchFamily="34" charset="0"/>
                <a:cs typeface="Calibri" panose="020F0502020204030204" pitchFamily="34" charset="0"/>
              </a:rPr>
              <a:t>prioritising</a:t>
            </a:r>
            <a:r>
              <a:rPr lang="en-US" sz="600" i="1" dirty="0">
                <a:latin typeface="Calibri" panose="020F0502020204030204" pitchFamily="34" charset="0"/>
                <a:cs typeface="Calibri" panose="020F0502020204030204" pitchFamily="34" charset="0"/>
              </a:rPr>
              <a:t> CPD and training where needed.</a:t>
            </a:r>
          </a:p>
          <a:p>
            <a:pPr>
              <a:lnSpc>
                <a:spcPct val="124000"/>
              </a:lnSpc>
            </a:pPr>
            <a:r>
              <a:rPr lang="en-US" sz="6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6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6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6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2471905341"/>
              </p:ext>
            </p:extLst>
          </p:nvPr>
        </p:nvGraphicFramePr>
        <p:xfrm>
          <a:off x="315269" y="1822941"/>
          <a:ext cx="5763146" cy="2085527"/>
        </p:xfrm>
        <a:graphic>
          <a:graphicData uri="http://schemas.openxmlformats.org/drawingml/2006/table">
            <a:tbl>
              <a:tblPr firstRow="1" bandRow="1">
                <a:tableStyleId>{5C22544A-7EE6-4342-B048-85BDC9FD1C3A}</a:tableStyleId>
              </a:tblPr>
              <a:tblGrid>
                <a:gridCol w="1784123">
                  <a:extLst>
                    <a:ext uri="{9D8B030D-6E8A-4147-A177-3AD203B41FA5}">
                      <a16:colId xmlns:a16="http://schemas.microsoft.com/office/drawing/2014/main" val="1397519339"/>
                    </a:ext>
                  </a:extLst>
                </a:gridCol>
                <a:gridCol w="2094990">
                  <a:extLst>
                    <a:ext uri="{9D8B030D-6E8A-4147-A177-3AD203B41FA5}">
                      <a16:colId xmlns:a16="http://schemas.microsoft.com/office/drawing/2014/main" val="279180329"/>
                    </a:ext>
                  </a:extLst>
                </a:gridCol>
                <a:gridCol w="1884033">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400" dirty="0">
                          <a:latin typeface="Segoe UI" panose="020B0502040204020203" pitchFamily="34" charset="0"/>
                          <a:cs typeface="Segoe UI" panose="020B0502040204020203" pitchFamily="34" charset="0"/>
                        </a:rPr>
                        <a:t>70% - We secured a consistent swimming venue this year, ensuring pupils had regular access to swimming lessons throughout the year. Lesson time was maximised to increase time spent in the water and swimming actively. Many pupils demonstrated increased confidence and stamina in the water. Regular attendance for most pupil at swimming lessons enabled them to build skills progressively and develop greater confidence in meeting the 25m expectation.</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Some pupils started with very low levels of water confidence, meaning significant lesson time was needed to develop basic skills before progressing towards the 25m standard. Some absences from school/ swimming sessions affected some pupils' progress and limited the continuity needed to develop swimming stamina.</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400" dirty="0">
                          <a:latin typeface="Segoe UI" panose="020B0502040204020203" pitchFamily="34" charset="0"/>
                          <a:cs typeface="Segoe UI" panose="020B0502040204020203" pitchFamily="34" charset="0"/>
                        </a:rPr>
                        <a:t>70% - Pupils were given regular opportunities to practise and refine a range of swimming strokes during lessons. Maximising water time allowed pupils to focus on stroke development and technique rather than spending excessive time out of the pool. </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Some pupils focused on one preferred stroke and lacked confidence when attempting less familiar strokes. </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400" dirty="0">
                          <a:latin typeface="Segoe UI" panose="020B0502040204020203" pitchFamily="34" charset="0"/>
                          <a:cs typeface="Segoe UI" panose="020B0502040204020203" pitchFamily="34" charset="0"/>
                        </a:rPr>
                        <a:t>73% - We used the Black Country Water Safety Resource Hub to deliver important water safety education across the year. Water safety messages were revisited at key points, including during freezing weather in the autumn term, periods of warm weather, and in preparation for the summer holidays. A particular focus was placed on understanding how to float, recognising risks around open water, and knowing how to respond in emergency situations. Pupils had opportunities to discuss and practise floating techniques, helping to develop their understanding of self-rescue and personal safety in and around water. Water Safety leaflets and workshops have continued to raise the profile of swimming and water safety across school from the RNLI, Sandwell Aquatics and Canal and River Trust. Pupils were able to confidently talk about water safety and how to stay safe near water during RNLI workshops. 100% of Year 6 pupils have experienced dry-side water safety. </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There are limited opportunities for many pupils to experience different water environments, making it difficult to reinforce learning beyond swimming lessons.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794158067"/>
              </p:ext>
            </p:extLst>
          </p:nvPr>
        </p:nvGraphicFramePr>
        <p:xfrm>
          <a:off x="197588" y="684701"/>
          <a:ext cx="5724635" cy="3503203"/>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Aim</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Why?</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Increase confidence, knowledge and skills of all staff in teaching PE and sporting activities.</a:t>
                      </a: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dirty="0">
                          <a:latin typeface="Segoe UI" panose="020B0502040204020203" pitchFamily="34" charset="0"/>
                          <a:cs typeface="Segoe UI" panose="020B0502040204020203" pitchFamily="34" charset="0"/>
                        </a:rPr>
                        <a:t>To improve the quality of PE teaching and ensure staff have up-to-date knowledge and confidence to deliver high-quality lessons.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dirty="0">
                          <a:latin typeface="Segoe UI" panose="020B0502040204020203" pitchFamily="34" charset="0"/>
                          <a:cs typeface="Segoe UI" panose="020B0502040204020203" pitchFamily="34" charset="0"/>
                        </a:rPr>
                        <a:t>Staff CPD, subject leadership development and dissemination of good practice.</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dirty="0">
                          <a:latin typeface="Segoe UI" panose="020B0502040204020203" pitchFamily="34" charset="0"/>
                          <a:cs typeface="Segoe UI" panose="020B0502040204020203" pitchFamily="34" charset="0"/>
                        </a:rPr>
                        <a:t>PE subject lead attended Dance Desk networking meetings throughout the year, received </a:t>
                      </a:r>
                      <a:r>
                        <a:rPr lang="en-GB" sz="400" dirty="0" err="1">
                          <a:latin typeface="Segoe UI" panose="020B0502040204020203" pitchFamily="34" charset="0"/>
                          <a:cs typeface="Segoe UI" panose="020B0502040204020203" pitchFamily="34" charset="0"/>
                        </a:rPr>
                        <a:t>AfPE</a:t>
                      </a:r>
                      <a:r>
                        <a:rPr lang="en-GB" sz="400" dirty="0">
                          <a:latin typeface="Segoe UI" panose="020B0502040204020203" pitchFamily="34" charset="0"/>
                          <a:cs typeface="Segoe UI" panose="020B0502040204020203" pitchFamily="34" charset="0"/>
                        </a:rPr>
                        <a:t> updates and shared relevant guidance with staff. Increased staff awareness of current PE developments and best practice.</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Increase engagement of all pupils in regular physical activity and sporting activities.</a:t>
                      </a: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To ensure pupils are active throughout the school day and develop healthy, active lifestyles.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Daily physical activity, active lunchtimes, active breakfast club and high-quality PE lessons.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PE subject lead attended Dance Desk networking meetings throughout the year, received </a:t>
                      </a:r>
                      <a:r>
                        <a:rPr lang="en-GB" sz="400" dirty="0" err="1">
                          <a:latin typeface="Segoe UI" panose="020B0502040204020203" pitchFamily="34" charset="0"/>
                          <a:cs typeface="Segoe UI" panose="020B0502040204020203" pitchFamily="34" charset="0"/>
                        </a:rPr>
                        <a:t>AfPE</a:t>
                      </a:r>
                      <a:r>
                        <a:rPr lang="en-GB" sz="400" dirty="0">
                          <a:latin typeface="Segoe UI" panose="020B0502040204020203" pitchFamily="34" charset="0"/>
                          <a:cs typeface="Segoe UI" panose="020B0502040204020203" pitchFamily="34" charset="0"/>
                        </a:rPr>
                        <a:t> updates and shared relevant guidance with staff. Increased staff awareness of current PE developments and best practice.</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Raise the profile of PE and sport across the school to support whole-school improvement.</a:t>
                      </a: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To celebrate achievement, increase participation and promote positive attitudes towards health and wellbeing.</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Whole-school promotion of sport and physical activity.</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Sporting successes celebrated in the Grace Mary Gazette and reward assemblies. Pupils took part in National Sports Week activities, raising the profile of PE and sport across the school community.</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Offer a broader and more equal experience of a range of sports and physical activities to all pupils.</a:t>
                      </a: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To ensure all pupils, regardless of gender or ability, can access and enjoy a wide variety of sporting opportunities.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Enrichment programme and inclusive sporting provision.</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Summer-term enrichment programme included dance, gardening, golf, football, netball, rounders/cricket and orienteering. Opportunities were open to all pupils and promoted equal participation for boys and girls.</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latin typeface="Segoe UI" panose="020B0502040204020203" pitchFamily="34" charset="0"/>
                          <a:cs typeface="Segoe UI" panose="020B0502040204020203" pitchFamily="34" charset="0"/>
                        </a:rPr>
                        <a:t>Increase participation in competitive sport.</a:t>
                      </a: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effectLst/>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latin typeface="Segoe UI" panose="020B0502040204020203" pitchFamily="34" charset="0"/>
                          <a:cs typeface="Segoe UI" panose="020B0502040204020203" pitchFamily="34" charset="0"/>
                        </a:rPr>
                        <a:t>T</a:t>
                      </a:r>
                      <a:r>
                        <a:rPr lang="en-GB" sz="400" dirty="0">
                          <a:latin typeface="Segoe UI" panose="020B0502040204020203" pitchFamily="34" charset="0"/>
                          <a:cs typeface="Segoe UI" panose="020B0502040204020203" pitchFamily="34" charset="0"/>
                        </a:rPr>
                        <a:t>o develop teamwork, resilience, sportsmanship and provide opportunities for pupils to represent the school competitively.</a:t>
                      </a: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latin typeface="Segoe UI" panose="020B0502040204020203" pitchFamily="34" charset="0"/>
                          <a:cs typeface="Segoe UI" panose="020B0502040204020203" pitchFamily="34" charset="0"/>
                        </a:rPr>
                        <a:t>Add text here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Participated in boys', girls' and mixed football tournaments. Winners of the Blackheath Primary School Year 6 Football Tournament and St Michael's Netball Tournament. Pupils performed at the Wood Green Academy Dance Show and Temple Meadow Dance Festivals. Attended the Utilita EFL Football Tournament, increasing competitive opportunities across the school.</a:t>
                      </a:r>
                      <a:endParaRPr lang="en-US" sz="400" dirty="0">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Please aim to use this as a live working document through the year.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There is no set number of objectives you must have.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Make as many or as few as you see fit that will support your aims for the year ahead.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a:latin typeface="Calibri" panose="020F0502020204030204" pitchFamily="34" charset="0"/>
              <a:cs typeface="Calibri" panose="020F0502020204030204" pitchFamily="34" charset="0"/>
            </a:endParaRPr>
          </a:p>
          <a:p>
            <a:pPr>
              <a:lnSpc>
                <a:spcPct val="124000"/>
              </a:lnSpc>
            </a:pPr>
            <a:r>
              <a:rPr lang="en-US" sz="700" i="1">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3395161365"/>
              </p:ext>
            </p:extLst>
          </p:nvPr>
        </p:nvGraphicFramePr>
        <p:xfrm>
          <a:off x="184150" y="662349"/>
          <a:ext cx="5740401" cy="3416939"/>
        </p:xfrm>
        <a:graphic>
          <a:graphicData uri="http://schemas.openxmlformats.org/drawingml/2006/table">
            <a:tbl>
              <a:tblPr firstRow="1" bandRow="1">
                <a:tableStyleId>{5C22544A-7EE6-4342-B048-85BDC9FD1C3A}</a:tableStyleId>
              </a:tblPr>
              <a:tblGrid>
                <a:gridCol w="529336">
                  <a:extLst>
                    <a:ext uri="{9D8B030D-6E8A-4147-A177-3AD203B41FA5}">
                      <a16:colId xmlns:a16="http://schemas.microsoft.com/office/drawing/2014/main" val="1397519339"/>
                    </a:ext>
                  </a:extLst>
                </a:gridCol>
                <a:gridCol w="1207046">
                  <a:extLst>
                    <a:ext uri="{9D8B030D-6E8A-4147-A177-3AD203B41FA5}">
                      <a16:colId xmlns:a16="http://schemas.microsoft.com/office/drawing/2014/main" val="3874769663"/>
                    </a:ext>
                  </a:extLst>
                </a:gridCol>
                <a:gridCol w="1404892">
                  <a:extLst>
                    <a:ext uri="{9D8B030D-6E8A-4147-A177-3AD203B41FA5}">
                      <a16:colId xmlns:a16="http://schemas.microsoft.com/office/drawing/2014/main" val="279180329"/>
                    </a:ext>
                  </a:extLst>
                </a:gridCol>
                <a:gridCol w="1298515">
                  <a:extLst>
                    <a:ext uri="{9D8B030D-6E8A-4147-A177-3AD203B41FA5}">
                      <a16:colId xmlns:a16="http://schemas.microsoft.com/office/drawing/2014/main" val="1419483341"/>
                    </a:ext>
                  </a:extLst>
                </a:gridCol>
                <a:gridCol w="1300612">
                  <a:extLst>
                    <a:ext uri="{9D8B030D-6E8A-4147-A177-3AD203B41FA5}">
                      <a16:colId xmlns:a16="http://schemas.microsoft.com/office/drawing/2014/main" val="1532179531"/>
                    </a:ext>
                  </a:extLst>
                </a:gridCol>
              </a:tblGrid>
              <a:tr h="291663">
                <a:tc>
                  <a:txBody>
                    <a:bodyPr/>
                    <a:lstStyle/>
                    <a:p>
                      <a:pPr algn="ctr"/>
                      <a:endParaRPr lang="en-US" sz="6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Implementation - How will you achieve this?</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8154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effectLst/>
                          <a:latin typeface="Calibri" panose="020F0502020204030204" pitchFamily="34" charset="0"/>
                          <a:cs typeface="Calibri" panose="020F0502020204030204" pitchFamily="34" charset="0"/>
                        </a:rPr>
                        <a:t>Plan and monitor</a:t>
                      </a:r>
                      <a:br>
                        <a:rPr lang="en-US" sz="600" b="1">
                          <a:effectLst/>
                          <a:latin typeface="Calibri" panose="020F0502020204030204" pitchFamily="34" charset="0"/>
                          <a:cs typeface="Calibri" panose="020F0502020204030204" pitchFamily="34" charset="0"/>
                        </a:rPr>
                      </a:br>
                      <a:r>
                        <a:rPr lang="en-US" sz="4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4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Subscription to PE Hub, to help shape the</a:t>
                      </a:r>
                    </a:p>
                    <a:p>
                      <a:r>
                        <a:rPr lang="en-GB" sz="4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curriculum and the provision we deliver.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Teachers will utilise the PE Hub subscription alongside Oak National Academy resources to support the planning and delivery of a broad, balanced and progressive PE curriculum. These platforms will provide high-quality lesson plans, assessment materials and progression frameworks that ensure full coverage of the National Curriculum. Staff will be encouraged to use these resources alongside their own professional expertise to adapt lessons to meet the needs of their pupils, while feeling supported and confident in delivering high-quality PE lessons. This will promote consistency across year groups, enhance teacher subject knowledge and improve outcomes for all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Teachers will demonstrate increased confidence and competence in planning and delivering PE lessons, resulting in consistently high-quality provision across the school. Pupils will receive a progressive and engaging PE curriculum that develops their skills, knowledge and understanding at each stage of their learning. Increased participation, enjoyment and engagement in PE lessons will lead to improved physical literacy, greater confidence in physical activity and better pupil outcomes. Consistent use of PE Hub and Oak National Academy resources will ensure curriculum coverage, effective assessment and clear progression across all year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 Teacher planning documents demonstrate regular use of PE Hub and Oak National Academy resources.</a:t>
                      </a:r>
                    </a:p>
                    <a:p>
                      <a:pPr marL="0" indent="0" fontAlgn="t">
                        <a:lnSpc>
                          <a:spcPct val="100000"/>
                        </a:lnSpc>
                        <a:buFontTx/>
                        <a:buNone/>
                      </a:pPr>
                      <a:r>
                        <a:rPr lang="en-GB" sz="400" b="0" i="0">
                          <a:effectLst/>
                          <a:latin typeface="Segoe UI" panose="020B0502040204020203" pitchFamily="34" charset="0"/>
                        </a:rPr>
                        <a:t>- Lesson observations show consistency and quality in PE teaching across year groups. - Increased teacher confidence evidenced through staff feedback and questionnaires. </a:t>
                      </a:r>
                    </a:p>
                    <a:p>
                      <a:pPr marL="0" indent="0" fontAlgn="t">
                        <a:lnSpc>
                          <a:spcPct val="100000"/>
                        </a:lnSpc>
                        <a:buFontTx/>
                        <a:buNone/>
                      </a:pPr>
                      <a:r>
                        <a:rPr lang="en-GB" sz="400" b="0" i="0">
                          <a:effectLst/>
                          <a:latin typeface="Segoe UI" panose="020B0502040204020203" pitchFamily="34" charset="0"/>
                        </a:rPr>
                        <a:t>- PE assessment data shows pupils making good progress in physical skills and knowledge. </a:t>
                      </a:r>
                    </a:p>
                    <a:p>
                      <a:pPr marL="0" indent="0" fontAlgn="t">
                        <a:lnSpc>
                          <a:spcPct val="100000"/>
                        </a:lnSpc>
                        <a:buFontTx/>
                        <a:buNone/>
                      </a:pPr>
                      <a:r>
                        <a:rPr lang="en-GB" sz="400" b="0" i="0">
                          <a:effectLst/>
                          <a:latin typeface="Segoe UI" panose="020B0502040204020203" pitchFamily="34" charset="0"/>
                        </a:rPr>
                        <a:t>- Pupil voice surveys indicate high levels of enjoyment, engagement and confidence in PE. </a:t>
                      </a:r>
                    </a:p>
                    <a:p>
                      <a:pPr marL="0" indent="0" fontAlgn="t">
                        <a:lnSpc>
                          <a:spcPct val="100000"/>
                        </a:lnSpc>
                        <a:buFontTx/>
                        <a:buNone/>
                      </a:pPr>
                      <a:r>
                        <a:rPr lang="en-GB" sz="400" b="0" i="0">
                          <a:effectLst/>
                          <a:latin typeface="Segoe UI" panose="020B0502040204020203" pitchFamily="34" charset="0"/>
                        </a:rPr>
                        <a:t>- Increased participation and engagement in PE lessons observed by staff and subject leader.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9166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5206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6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latin typeface="Calibri" panose="020F0502020204030204" pitchFamily="34" charset="0"/>
                          <a:cs typeface="Calibri" panose="020F0502020204030204" pitchFamily="34" charset="0"/>
                        </a:rPr>
                        <a:t>Evaluate </a:t>
                      </a:r>
                      <a:r>
                        <a:rPr lang="en-US" sz="400" b="1">
                          <a:latin typeface="Calibri" panose="020F0502020204030204" pitchFamily="34" charset="0"/>
                          <a:cs typeface="Calibri" panose="020F0502020204030204" pitchFamily="34" charset="0"/>
                        </a:rPr>
                        <a:t>(Complete in July)</a:t>
                      </a: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The PE Hub subscription has helped to strengthen the school's PE curriculum by providing teachers with access to high-quality planning, progression documents and assessment resources. Used alongside Oak National Academy materials, staff have felt more confident and supported in delivering PE lessons, while still applying their own expertise to meet the needs of their classes. As a result, there has been greater consistency in PE provision across year groups, improved curriculum coverage and clearer progression in pupils' learning. Pupils have been highly engaged in PE lessons and have demonstrated improved skills, confidence and participation in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The PE Hub subscription provides ongoing access to high-quality planning, assessment and progression resources that can be used year after year. When used alongside Oak National Academy materials, these resources support staff development and increase teacher confidence, reducing reliance on external coaching. The curriculum structure and progression documents are embedded across the school, ensuring consistency in PE provision despite changes in staffing. As staff continue to develop their subject knowledge and expertise, the quality of PE teaching and learning will be sustained over 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Long-term curriculum plans and progression documents are embedded across the school. Staff planning consistently reflects the use of PE Hub and Oak National Academy resources. Teacher feedback indicates increased confidence and subject knowledge in PE delivery. Lesson observations and monitoring show sustained improvements in teaching quality and curriculum consistency. The PE subject leader has access to ongoing resources to support staff development, ensuring high-quality provision can be maintained despite staffing changes.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£630 The PE Hub </a:t>
                      </a:r>
                      <a:endParaRPr lang="en-US" sz="400" b="1">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500">
                        <a:solidFill>
                          <a:schemeClr val="tx1"/>
                        </a:solidFill>
                        <a:latin typeface="Calibri" panose="020F0502020204030204" pitchFamily="34" charset="0"/>
                        <a:cs typeface="Calibri" panose="020F0502020204030204" pitchFamily="34" charset="0"/>
                      </a:endParaRPr>
                    </a:p>
                    <a:p>
                      <a:pPr algn="l">
                        <a:lnSpc>
                          <a:spcPct val="100000"/>
                        </a:lnSpc>
                      </a:pPr>
                      <a:endParaRPr lang="en-US" sz="5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207718045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Subscription to </a:t>
                      </a:r>
                      <a:r>
                        <a:rPr lang="en-GB" sz="500" b="0" i="0" kern="1200" err="1">
                          <a:solidFill>
                            <a:schemeClr val="dk1"/>
                          </a:solidFill>
                          <a:effectLst/>
                          <a:latin typeface="Calibri" panose="020F0502020204030204" pitchFamily="34" charset="0"/>
                          <a:ea typeface="Calibri" panose="020F0502020204030204" pitchFamily="34" charset="0"/>
                          <a:cs typeface="Calibri" panose="020F0502020204030204" pitchFamily="34" charset="0"/>
                        </a:rPr>
                        <a:t>Dancedesk</a:t>
                      </a:r>
                      <a:r>
                        <a:rPr lang="en-GB" sz="5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for access specialist CPD, curriculum support, professional networks and subject leadership development. </a:t>
                      </a: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30" b="0" i="0">
                          <a:effectLst/>
                          <a:latin typeface="Segoe UI" panose="020B0502040204020203" pitchFamily="34" charset="0"/>
                        </a:rPr>
                        <a:t>Purchase the </a:t>
                      </a:r>
                      <a:r>
                        <a:rPr lang="en-GB" sz="430" b="0" i="0" err="1">
                          <a:effectLst/>
                          <a:latin typeface="Segoe UI" panose="020B0502040204020203" pitchFamily="34" charset="0"/>
                        </a:rPr>
                        <a:t>DanceDesk</a:t>
                      </a:r>
                      <a:r>
                        <a:rPr lang="en-GB" sz="430" b="0" i="0">
                          <a:effectLst/>
                          <a:latin typeface="Segoe UI" panose="020B0502040204020203" pitchFamily="34" charset="0"/>
                        </a:rPr>
                        <a:t> Network Primary PE Package. Attend network meetings each term to share and develop best practice. Access a minimum of two CPD opportunities for staff. Utilise online curriculum support, webinars and national updates to enhance PE provision. Support the PE Subject Leader through consultancy and subject leader development meetings. Access resources and guidance through </a:t>
                      </a:r>
                      <a:r>
                        <a:rPr lang="en-GB" sz="430" b="0" i="0" err="1">
                          <a:effectLst/>
                          <a:latin typeface="Segoe UI" panose="020B0502040204020203" pitchFamily="34" charset="0"/>
                        </a:rPr>
                        <a:t>afPE</a:t>
                      </a:r>
                      <a:r>
                        <a:rPr lang="en-GB" sz="430" b="0" i="0">
                          <a:effectLst/>
                          <a:latin typeface="Segoe UI" panose="020B0502040204020203" pitchFamily="34" charset="0"/>
                        </a:rPr>
                        <a:t>, One Dance UK and Youth Sport Trust memberships.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Increased staff confidence and subject knowledge in PE. Improved quality and consistency of PE teaching across the school. Enhanced PE curriculum planning and assessment. Increased pupil engagement, participation and enjoyment in PE and dance. Stronger subject leadership with up-to-date knowledge of national expectations and best practice.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CPD attendance </a:t>
                      </a:r>
                    </a:p>
                    <a:p>
                      <a:pPr fontAlgn="t">
                        <a:lnSpc>
                          <a:spcPct val="100000"/>
                        </a:lnSpc>
                        <a:buNone/>
                      </a:pPr>
                      <a:r>
                        <a:rPr lang="en-GB" sz="400" b="0" i="0">
                          <a:effectLst/>
                          <a:latin typeface="Segoe UI" panose="020B0502040204020203" pitchFamily="34" charset="0"/>
                        </a:rPr>
                        <a:t>Subject leader records and action plans</a:t>
                      </a:r>
                    </a:p>
                    <a:p>
                      <a:pPr fontAlgn="t">
                        <a:lnSpc>
                          <a:spcPct val="100000"/>
                        </a:lnSpc>
                        <a:buNone/>
                      </a:pPr>
                      <a:r>
                        <a:rPr lang="en-GB" sz="400" b="0" i="0">
                          <a:effectLst/>
                          <a:latin typeface="Segoe UI" panose="020B0502040204020203" pitchFamily="34" charset="0"/>
                        </a:rPr>
                        <a:t>PE lesson observations and learning walks</a:t>
                      </a:r>
                    </a:p>
                    <a:p>
                      <a:pPr fontAlgn="t">
                        <a:lnSpc>
                          <a:spcPct val="100000"/>
                        </a:lnSpc>
                        <a:buNone/>
                      </a:pPr>
                      <a:r>
                        <a:rPr lang="en-GB" sz="400" b="0" i="0">
                          <a:effectLst/>
                          <a:latin typeface="Segoe UI" panose="020B0502040204020203" pitchFamily="34" charset="0"/>
                        </a:rPr>
                        <a:t> Network meeting attendance Updated curriculum documents and progression maps.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reported increased confidence in delivering PE and dance lessons. Greater consistency in teaching approaches across year groups. Improved curriculum planning and progression within PE. Pupils demonstrated increased enthusiasm, engagement and participation in PE lessons. Subject leadership strengthened through access to professional networks and up-to-date guidance.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have gained knowledge and skills that will continue to influence practice. Membership provides ongoing access to resources, webinars and updates. Curriculum documents and planning resources will remain in use across the school. Subject leader expertise can be shared with all staff through continued professional development and mentoring.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PE monitoring records and lesson observations. Network and CPD attendance. Pupil voice feedback. Updated curriculum and assessment documentation. Subject leader reports to senior leaders.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400" dirty="0">
                          <a:solidFill>
                            <a:schemeClr val="tx1"/>
                          </a:solidFill>
                          <a:latin typeface="Calibri" panose="020F0502020204030204" pitchFamily="34" charset="0"/>
                          <a:cs typeface="Calibri" panose="020F0502020204030204" pitchFamily="34" charset="0"/>
                        </a:rPr>
                        <a:t>£835 - </a:t>
                      </a:r>
                      <a:r>
                        <a:rPr lang="en-GB" sz="400" b="0" i="0" kern="1200" dirty="0">
                          <a:solidFill>
                            <a:schemeClr val="dk1"/>
                          </a:solidFill>
                          <a:effectLst/>
                          <a:latin typeface="Segoe UI" panose="020B0502040204020203" pitchFamily="34" charset="0"/>
                          <a:ea typeface="+mn-ea"/>
                          <a:cs typeface="Segoe UI" panose="020B0502040204020203" pitchFamily="34" charset="0"/>
                        </a:rPr>
                        <a:t>Primary PE Package 2025/2026</a:t>
                      </a:r>
                    </a:p>
                    <a:p>
                      <a:r>
                        <a:rPr lang="en-GB" sz="400" b="0" i="0" kern="1200" dirty="0">
                          <a:solidFill>
                            <a:schemeClr val="dk1"/>
                          </a:solidFill>
                          <a:effectLst/>
                          <a:latin typeface="Segoe UI" panose="020B0502040204020203" pitchFamily="34" charset="0"/>
                          <a:ea typeface="+mn-ea"/>
                          <a:cs typeface="Segoe UI" panose="020B0502040204020203" pitchFamily="34" charset="0"/>
                        </a:rPr>
                        <a:t>Subscription Fee Plus Professional Package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46486786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To improve the physical and emotional wellbeing of pupils, particularly those with SEMH needs, through the continued delivery of Boxercise. To develop staff confidence and expertise so that Boxercise can be sustainably embedded as interventions and wellbeing provision across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Renew the Boxercise licence and maintain school accreditation. Provide CPD and refresher training for trained staff delivering Boxercise sessions. Continue to offer targeted Boxercise interventions for pupils with SEMH needs. Integrate Boxercise activities into PE wellbeing sessions and enrichment opportunities. Use Boxercise to develop resilience, self-regulation, confidence, focus and physical fitness. Monitor participation, engagement and wellbeing outcomes for identified pupils.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Improved emotional regulation, self-esteem and resilience among targeted pupils. Increased participation and engagement in physical activity. Enhanced physical fitness and wellbeing outcomes across the school. Improved concentration, behaviour and readiness to learn. Increased staff confidence in delivering Boxercise independently. A sustainable programme that reaches a greater number of pupils throughout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CPD training. Pupil voice and wellbeing surveys. Lesson observations and monitoring records.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Pupils participating in Boxercise demonstrated increased confidence, engagement and enjoyment in physical activity. Targeted SEMH pupils showed improvements in emotional regulation, resilience and self-confidence. Staff confidence in delivering sessions increased following CPD and practical experience. Boxercise became an established part of the school's wellbeing and physical activity offer. Pupils developed greater awareness of healthy lifestyles and positive strategies for managing emotions.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have received training and can continue to deliver sessions independently. The licence renewal ensures continued access to resources and programme support. Boxercise is embedded within intervention and wellbeing provision. Knowledge and resources can be shared with new staff to maintain consistent delivery. Equipment and training can be utilised year after year, providing long-term value.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feedback and confidence surveys. Pupil voice around wellbeing. Behaviour and engagement data. PE monitoring reports and lesson observations.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a:solidFill>
                            <a:schemeClr val="tx1"/>
                          </a:solidFill>
                          <a:latin typeface="Segoe UI" panose="020B0502040204020203" pitchFamily="34" charset="0"/>
                          <a:cs typeface="Segoe UI" panose="020B0502040204020203" pitchFamily="34" charset="0"/>
                        </a:rPr>
                        <a:t>Boxercise CPD already completed with previous sports premium. </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400">
                          <a:solidFill>
                            <a:schemeClr val="tx1"/>
                          </a:solidFill>
                          <a:latin typeface="Segoe UI" panose="020B0502040204020203" pitchFamily="34" charset="0"/>
                          <a:cs typeface="Segoe UI" panose="020B0502040204020203" pitchFamily="34" charset="0"/>
                        </a:rPr>
                        <a:t>£80 renewed subscription.</a:t>
                      </a:r>
                    </a:p>
                    <a:p>
                      <a:pPr algn="l">
                        <a:lnSpc>
                          <a:spcPct val="100000"/>
                        </a:lnSpc>
                      </a:pPr>
                      <a:endParaRPr lang="en-US" sz="600" b="1">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96335152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To continue using Cross-Curricular Orienteering (CCO) to promote active learning across the curriculum, increase physical activity levels and enhance pupil engagement. To further develop staff confidence in delivering active lessons and embed orienteering as part of the school's curriculum and enrichment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Renew the annual Cross-Curricular Orienteering membership. Provide staff with access to CPD opportunities and online training. Utilise the online portal and resource bank to create active learning opportunities across a range of curriculum subjects. Continue to timetable regular use of the orienteering course across year groups. Support staff in planning and delivering active lessons using the school grounds. Promote orienteering through curriculum lessons and enrichment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Increased pupil engagement, enjoyment and participation in learning. Higher levels of physical activity throughout the school day. Improved staff confidence in delivering active, outdoor learning. Greater use of outdoor learning environments across the curriculum. Enhanced problem-solving, teamwork and communication skills. Continued enthusiasm for orienteering as part of the school's enrichment offer.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Timetables showing regular use of the orienteering course. Lesson plans and examples of cross-curricular activities. Pupil voice questionnaires. Learning walk and lesson observation records.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Pupils continued to enjoy and engage positively with orienteering activities. Active learning opportunities increased across a range of curriculum subjects and theme days. Staff confidence in using the Cross-Curricular Orienteering resources improved. The course was used regularly through timetabled sessions and enrichment activities. Pupils demonstrated strong teamwork, problem-solving and communication skills. Increased opportunities for outdoor learning and physical activity during curriculum time.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The online portal provides ongoing access to resources that can be used year after year. Staff training and experience have increased confidence and capacity within the school. Orienteering is now embedded within curriculum planning and enrichment provision. Resources can be adapted and reused across different year groups and subjects. The established course and timetable ensure continued use and long-term impact.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Staff feedback. Pupil voice evidence. Curriculum planning documents. Learning walk and observation records. Photographs and examples of active learning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£900 (Annual Membership, CPD and Resource Access)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9FCF0-EE41-F433-D072-A85487BDAED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6BBF3A8-E66E-7E93-26C6-D9F5211AD3C5}"/>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73CCAD3-BB8D-437C-1314-F800C6F9FF64}"/>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87F1F5FD-09C8-4449-0F67-95964D4515FB}"/>
              </a:ext>
            </a:extLst>
          </p:cNvPr>
          <p:cNvGraphicFramePr>
            <a:graphicFrameLocks noGrp="1"/>
          </p:cNvGraphicFramePr>
          <p:nvPr>
            <p:extLst>
              <p:ext uri="{D42A27DB-BD31-4B8C-83A1-F6EECF244321}">
                <p14:modId xmlns:p14="http://schemas.microsoft.com/office/powerpoint/2010/main" val="100787901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To improve the confidence, knowledge and teaching skills of EYFS and Year 1 staff through high-quality PE CPD delivered alongside the Albion Foundation. To develop staff understanding of effective early years physical development and PE provision, ensuring pupils receive a strong foundation in physical literacy from the start of their school journey.</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Staff worked alongside Albion Foundation coaches during a 7-week block of PE sessions for EYFS and Year 1 pupils. Teachers and support staff observed, team-taught and discussed lesson structure, differentiation strategies, behaviour management and approaches to developing fundamental movement skills. Opportunities were provided for professional dialogue and reflection throughout the programme.</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Increased staff confidence in delivering high-quality PE lessons and physical development activities. Improved understanding of progression in fundamental movement skills and greater consistency in PE provision across EYFS and Key Stage 1. Increased pupil engagement, enjoyment and participation in physical activity.</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Staff feedback, teacher reflections, lesson observations, planning documents, CPD records and pupil voice.</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Staff reported greater confidence in planning and delivering PE lessons, particularly those focused on fundamental movement skills. Working alongside experienced Albion Foundation coaches provided practical examples of high-quality teaching, effective differentiation and pupil engagement strategies. Pupils were highly engaged throughout the programme and demonstrated enthusiasm for PE. The project reinforced the importance of providing high-quality physical education early in a child's school life to support long-term participation, confidence and physical development.</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The skills, knowledge and teaching approaches gained by staff can be embedded into future PE lessons and shared across the school. Improved staff confidence reduces reliance on external providers while ensuring high-quality provision continues for future cohorts of EYFS and Year 1 pupils. Early investment in physical literacy supports pupils' ongoing development throughout their primary education.</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Staff evaluations, lesson observations, pupil participation, planning documents, photographs of sessions, PE lead monitoring records and feedback from the Albion Foundation.</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£630</a:t>
                      </a:r>
                    </a:p>
                    <a:p>
                      <a:pPr algn="l">
                        <a:lnSpc>
                          <a:spcPct val="100000"/>
                        </a:lnSpc>
                      </a:pPr>
                      <a:endParaRPr lang="en-US" sz="400" b="1">
                        <a:solidFill>
                          <a:schemeClr val="tx1"/>
                        </a:solidFill>
                        <a:latin typeface="Segoe UI" panose="020B0502040204020203" pitchFamily="34" charset="0"/>
                        <a:cs typeface="Segoe UI" panose="020B0502040204020203" pitchFamily="34" charset="0"/>
                      </a:endParaRPr>
                    </a:p>
                    <a:p>
                      <a:pPr algn="l">
                        <a:lnSpc>
                          <a:spcPct val="100000"/>
                        </a:lnSpc>
                      </a:pPr>
                      <a:endParaRPr lang="en-US" sz="40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840856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54EBA-324D-D967-5A7A-8E58476CDBC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1A537AC-C345-8C37-93B8-9668AE6CF50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27560927-15A8-0FE5-CFA3-40F103F35002}"/>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682101F-4473-982E-3241-2313419194D6}"/>
              </a:ext>
            </a:extLst>
          </p:cNvPr>
          <p:cNvGraphicFramePr>
            <a:graphicFrameLocks noGrp="1"/>
          </p:cNvGraphicFramePr>
          <p:nvPr>
            <p:extLst>
              <p:ext uri="{D42A27DB-BD31-4B8C-83A1-F6EECF244321}">
                <p14:modId xmlns:p14="http://schemas.microsoft.com/office/powerpoint/2010/main" val="345555858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To increase pupils' physical activity across the curriculum through immersive, movement-based learning experiences. To improve engagement, concentration, and retention of knowledge while encouraging all pupils to be active during lessons.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Purchase and implement Now Press Play immersive audio experiences and associated follow-on resources. Teachers will integrate sessions into curriculum planning across a range of subjects, providing opportunities for pupils to learn through movement, role play and active participation. Staff will receive training and support to maximise use of the resource throughout the school.</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Increased levels of physical activity during curriculum lessons. Improved pupil engagement, motivation and enjoyment of learning. Enhanced knowledge retention and vocabulary development. Increased participation from reluctant learners and improved concentration and focus in lessons.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Timetables showing planned sessions, staff feedback, pupil voice surveys, learning walks, lesson observations, photographs, examples of follow-on work, and engagement data.</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Pupils were highly engaged and enthusiastic during sessions. Increased active participation was observed across year groups, particularly among reluctant learners. Teachers reported improved recall of key knowledge and vocabulary following immersive experiences. Pupils demonstrated greater confidence when discussing learning.</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The subscription and resources can continue to be used across multiple year groups and curriculum areas. Staff are trained in delivery, ensuring long-term sustainability. Resources are embedded within curriculum planning and can be reused annually to promote active learning.</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Pupil and staff questionnaires, lesson observations, learning walk notes, examples of completed follow-on activities, curriculum plans showing integration of Now Press Play, and curriculum plans with Now Press Play embedded.</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solidFill>
                            <a:schemeClr val="tx1"/>
                          </a:solidFill>
                          <a:latin typeface="Segoe UI" panose="020B0502040204020203" pitchFamily="34" charset="0"/>
                          <a:cs typeface="Segoe UI" panose="020B0502040204020203" pitchFamily="34" charset="0"/>
                        </a:rPr>
                        <a:t>£2395</a:t>
                      </a:r>
                    </a:p>
                    <a:p>
                      <a:pPr algn="l">
                        <a:lnSpc>
                          <a:spcPct val="100000"/>
                        </a:lnSpc>
                      </a:pPr>
                      <a:endParaRPr lang="en-US" sz="400" b="1"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42122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4A09F-AC69-6551-46C4-8C82B8B2C34D}"/>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5B8BD7E2-0B30-7331-DF56-5D698DC223E5}"/>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E03EEE72-4E11-8384-7DD2-FD3AF932CB8D}"/>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83BF3804-A745-C5A0-3FB5-DF6FDA980E09}"/>
              </a:ext>
            </a:extLst>
          </p:cNvPr>
          <p:cNvGraphicFramePr>
            <a:graphicFrameLocks noGrp="1"/>
          </p:cNvGraphicFramePr>
          <p:nvPr>
            <p:extLst>
              <p:ext uri="{D42A27DB-BD31-4B8C-83A1-F6EECF244321}">
                <p14:modId xmlns:p14="http://schemas.microsoft.com/office/powerpoint/2010/main" val="269968814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 To develop a high-quality outdoor learning environment that promotes daily physical activity and supports the development of fundamental movement skills (running, jumping, balancing, throwing, catching and coordination) in EYFS pupils. To improve children's physical development, confidence and readiness for future participation in sport and physical activity. </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Invest in outdoor equipment and resources designed to develop fundamental movement skills, including balance equipment, climbing opportunities, balls, targets, agility resources and active play stations. Enhance the outdoor learning environment to provide daily opportunities for structured and child-led physical activity. Staff will plan activities that explicitly develop gross motor skills and physical literacy throughout the year.</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Increased physical activity levels during outdoor provision. Improved gross motor skills, balance, coordination and agility. Greater confidence in physical activities and increased participation among all children. Improved school readiness and physical development outcomes within the EYFS Framework.</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EYFS assessment data, physical development observations, learning journals, photographs, staff observations, pupil voice, and evidence from learning walks.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Children are more active during outdoor learning sessions and demonstrate improved confidence when accessing physical challenges. Staff observations show improved balance, coordination, throwing, catching and movement skills across the EYFS cohort. More children are achieving expected levels in Physical Development, with increased engagement in active play.</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The outdoor equipment and improvements will be used by future EYFS cohorts for several years. Staff knowledge of physical development and fundamental movement skills has increased, enabling ongoing delivery of high-quality provision. Resources are embedded within daily outdoor learning routines and curriculum planning.</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EYFS profile data, baseline and end-of-year assessments, observations, photographs, learning journeys, staff evaluations, learning walks and pupil voice.</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solidFill>
                            <a:schemeClr val="tx1"/>
                          </a:solidFill>
                          <a:latin typeface="Segoe UI" panose="020B0502040204020203" pitchFamily="34" charset="0"/>
                          <a:cs typeface="Segoe UI" panose="020B0502040204020203" pitchFamily="34" charset="0"/>
                        </a:rPr>
                        <a:t>Physical resources - £2600</a:t>
                      </a:r>
                    </a:p>
                    <a:p>
                      <a:pPr algn="l">
                        <a:lnSpc>
                          <a:spcPct val="100000"/>
                        </a:lnSpc>
                      </a:pPr>
                      <a:endParaRPr lang="en-US" sz="400" b="1"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455126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C8CC3-E2C9-B076-EC76-B52FA979EEFC}"/>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3E0AFDF-C3ED-6BCC-C638-FA728EC8460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25F1428-9E24-BB24-A647-FABFF31EAB95}"/>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895FA46D-461B-C584-3E47-16682C479555}"/>
              </a:ext>
            </a:extLst>
          </p:cNvPr>
          <p:cNvGraphicFramePr>
            <a:graphicFrameLocks noGrp="1"/>
          </p:cNvGraphicFramePr>
          <p:nvPr>
            <p:extLst>
              <p:ext uri="{D42A27DB-BD31-4B8C-83A1-F6EECF244321}">
                <p14:modId xmlns:p14="http://schemas.microsoft.com/office/powerpoint/2010/main" val="335040809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To provide a PE and physical activity curriculum that meets the sensory, physical and emotional needs of pupils within the Sunshine Hub. To increase engagement in physical activity through sensory-informed approaches and develop pupils' regulation, coordination, confidence and fundamental movement skills.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Purchase specialist sensory and physical activity equipment to support the delivery of sensory circuits, including alerting, organising and calming activities. Develop daily opportunities for structured movement breaks and bespoke PE sessions tailored to pupils' individual needs. Staff will be trained to deliver sensory circuits and adapt physical activities to ensure all pupils can access and benefit from PE and active learning.</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Improved participation and enjoyment in PE and physical activity. Increased ability to self-regulate and maintain focus throughout the school day. Improved coordination, balance, core strength and fundamental movement skills. Greater confidence, independence and readiness to learn following sensory regulation activities.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Pupil profiles, staff observations, sensory circuit timetables, pupil voice, learning walks, photographs and EHCP target monitoring.</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Pupils engaged positively with sensory circuits and adapted PE activities. Staff reported improved regulation, concentration and readiness to learn following alerting and organising activities. Many pupils demonstrated increased confidence, coordination and participation in physical activity, with fewer barriers to accessing PE lessons.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Specialist equipment will continue to be used by future cohorts and sensory circuits have become embedded within daily routines. Staff expertise has increased, ensuring activities can be delivered consistently and adapted to meet changing pupil needs. Resources support long-term development of physical activity, regulation and wellbeing.</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a:solidFill>
                            <a:schemeClr val="tx1"/>
                          </a:solidFill>
                          <a:latin typeface="Segoe UI" panose="020B0502040204020203" pitchFamily="34" charset="0"/>
                          <a:cs typeface="Segoe UI" panose="020B0502040204020203" pitchFamily="34" charset="0"/>
                        </a:rPr>
                        <a:t>Pupil progress records, EHCP reviews, behaviour and regulation data, staff evaluations, photographs, sensory circuit planning, pupil voice and lesson observations.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solidFill>
                            <a:schemeClr val="tx1"/>
                          </a:solidFill>
                          <a:latin typeface="Segoe UI" panose="020B0502040204020203" pitchFamily="34" charset="0"/>
                          <a:cs typeface="Segoe UI" panose="020B0502040204020203" pitchFamily="34" charset="0"/>
                        </a:rPr>
                        <a:t>Physical resources - £3500</a:t>
                      </a:r>
                    </a:p>
                    <a:p>
                      <a:pPr algn="l">
                        <a:lnSpc>
                          <a:spcPct val="100000"/>
                        </a:lnSpc>
                      </a:pPr>
                      <a:endParaRPr lang="en-US" sz="400" b="1"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9766303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F88205-E603-A474-B9ED-547D2511B3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9BD5667-86A0-F0C6-4FF3-DC98CC2FE6CD}"/>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EA0E93-2334-E387-32FA-C258941E3232}"/>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72AECEDD-665D-DD96-4F2E-EB4DA4007705}"/>
              </a:ext>
            </a:extLst>
          </p:cNvPr>
          <p:cNvGraphicFramePr>
            <a:graphicFrameLocks noGrp="1"/>
          </p:cNvGraphicFramePr>
          <p:nvPr>
            <p:extLst>
              <p:ext uri="{D42A27DB-BD31-4B8C-83A1-F6EECF244321}">
                <p14:modId xmlns:p14="http://schemas.microsoft.com/office/powerpoint/2010/main" val="3857122207"/>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To increase physical activity levels during lunchtime by starting to provide engaging, inclusive and structured opportunities for play. To start developing designated playground zones that encourage active participation, reduce inactivity and ensure activities reflect pupil interests through ongoing pupil voice.</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Purchase equipment and resources to support a range of active playground zones. Further develop designated areas for activities such as sports, dance, active games, quiet play and creative play. Use pupil voice to identify preferred activities and shape future playground developments. To get an outdoor speaker to encourage movement, dancing and participation during breakfast club, break and lunch times. </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dirty="0">
                          <a:solidFill>
                            <a:schemeClr val="tx1"/>
                          </a:solidFill>
                          <a:latin typeface="Segoe UI" panose="020B0502040204020203" pitchFamily="34" charset="0"/>
                          <a:cs typeface="Segoe UI" panose="020B0502040204020203" pitchFamily="34" charset="0"/>
                        </a:rPr>
                        <a:t>Increased participation in physical activity during lunchtimes. Improved pupil wellbeing and enjoyment of break times. Higher engagement from less active pupils through a wider variety of opportunities. Improved behaviour, social interaction and inclusion across the playground. Increased pupil ownership of playground developments through pupil voice.</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Pupil voice surveys, lunchtime observations, participation records, photographs, playground monitoring data, behaviour logs and staff feedback.</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Pupils have responded positively to active lunchtime opportunities and regularly engage with music and movement activities through the playground speaker system. Collected ideas from all classes through questionnaires about different playground zone ideas. Staff observed increased participation in physical activity, positive social interaction and purposeful play during lunchtimes.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Playground zones ideas collected. Equipment will continue to be used by future cohorts and pupil voice will remain central to future developments. Staff can continue to promote active play using existing resources and structures.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dirty="0">
                          <a:solidFill>
                            <a:schemeClr val="tx1"/>
                          </a:solidFill>
                          <a:latin typeface="Segoe UI" panose="020B0502040204020203" pitchFamily="34" charset="0"/>
                          <a:cs typeface="Segoe UI" panose="020B0502040204020203" pitchFamily="34" charset="0"/>
                        </a:rPr>
                        <a:t>Pupil voice results, photographs, behaviour data, lunchtime monitoring records, staff feedback, participation observations and playground development plans.</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dirty="0">
                          <a:solidFill>
                            <a:schemeClr val="tx1"/>
                          </a:solidFill>
                          <a:latin typeface="Segoe UI" panose="020B0502040204020203" pitchFamily="34" charset="0"/>
                          <a:cs typeface="Segoe UI" panose="020B0502040204020203" pitchFamily="34" charset="0"/>
                        </a:rPr>
                        <a:t>Physical resources - £1960</a:t>
                      </a:r>
                    </a:p>
                    <a:p>
                      <a:pPr algn="l">
                        <a:lnSpc>
                          <a:spcPct val="100000"/>
                        </a:lnSpc>
                      </a:pPr>
                      <a:endParaRPr lang="en-US" sz="400" b="1"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5544944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50A00-9B23-C7A3-1C81-CAFEAF93EF7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AAD2B11-C0C7-22A1-254B-EB6F880CE1E9}"/>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2A4FBE71-0E5B-B19E-9179-04ABA498A377}"/>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C43F2AD1-779D-5459-7CC1-461EC2F83126}"/>
              </a:ext>
            </a:extLst>
          </p:cNvPr>
          <p:cNvGraphicFramePr>
            <a:graphicFrameLocks noGrp="1"/>
          </p:cNvGraphicFramePr>
          <p:nvPr>
            <p:extLst>
              <p:ext uri="{D42A27DB-BD31-4B8C-83A1-F6EECF244321}">
                <p14:modId xmlns:p14="http://schemas.microsoft.com/office/powerpoint/2010/main" val="255758219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To improve teacher confidence, knowledge and subject expertise in delivering high-quality dance lessons, ensuring pupils receive engaging, progressive and inclusive dance opportunities within the PE curriculum.</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Attend a one-day Dance CPD course focused on curriculum delivery, progression of skills, assessment and practical teaching strategies. Share learning and resources with teaching staff and incorporate new approaches into PE planning and lessons.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Increased teacher confidence and competence in delivering dance. Improved quality and consistency of dance teaching across the school, resulting in greater pupil engagement, participation, creativity and progression in dance lessons.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CPD attendance, course materials, staff feedback, updated PE planning documents, lesson observations and pupil voice surveys.</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The CPD provided the PE lead with greater confidence, subject knowledge and practical ideas for teaching dance. Resources and strategies gained from the training have supported lesson planning and improved the structure and progression of dance units. Pupils have shown positive engagement and enthusiasm during dance lessons, with increased opportunities for creative movement and performance.</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a:effectLst/>
                          <a:latin typeface="Segoe UI" panose="020B0502040204020203" pitchFamily="34" charset="0"/>
                          <a:ea typeface="Aptos" panose="020B0004020202020204" pitchFamily="34" charset="0"/>
                          <a:cs typeface="Segoe UI" panose="020B0502040204020203" pitchFamily="34" charset="0"/>
                        </a:rPr>
                        <a:t>The knowledge, resources and teaching strategies gained through the CPD can be used annually and shared with colleagues. Improved staff confidence will support the long-term delivery of high-quality dance within the curriculum, reducing reliance on external providers and ensuring a sustainable approach to dance education.</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a:solidFill>
                            <a:schemeClr val="tx1"/>
                          </a:solidFill>
                          <a:latin typeface="Segoe UI" panose="020B0502040204020203" pitchFamily="34" charset="0"/>
                          <a:cs typeface="Segoe UI" panose="020B0502040204020203" pitchFamily="34" charset="0"/>
                        </a:rPr>
                        <a:t>Shared planning resources, lesson observations, pupil voice feedback and curriculum documents showing revised dance provision.</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400">
                          <a:solidFill>
                            <a:schemeClr val="tx1"/>
                          </a:solidFill>
                          <a:latin typeface="Segoe UI" panose="020B0502040204020203" pitchFamily="34" charset="0"/>
                          <a:cs typeface="Segoe UI" panose="020B0502040204020203" pitchFamily="34" charset="0"/>
                        </a:rPr>
                        <a:t>£65 – one day dance CPD. </a:t>
                      </a:r>
                    </a:p>
                    <a:p>
                      <a:pPr algn="l">
                        <a:lnSpc>
                          <a:spcPct val="100000"/>
                        </a:lnSpc>
                      </a:pPr>
                      <a:endParaRPr lang="en-US" sz="400" b="1">
                        <a:solidFill>
                          <a:schemeClr val="tx1"/>
                        </a:solidFill>
                        <a:latin typeface="Segoe UI" panose="020B0502040204020203" pitchFamily="34" charset="0"/>
                        <a:cs typeface="Segoe UI" panose="020B0502040204020203" pitchFamily="34" charset="0"/>
                      </a:endParaRPr>
                    </a:p>
                    <a:p>
                      <a:pPr algn="l">
                        <a:lnSpc>
                          <a:spcPct val="100000"/>
                        </a:lnSpc>
                      </a:pPr>
                      <a:endParaRPr lang="en-US" sz="400">
                        <a:solidFill>
                          <a:schemeClr val="tx1"/>
                        </a:solidFill>
                        <a:latin typeface="Segoe UI" panose="020B0502040204020203" pitchFamily="34" charset="0"/>
                        <a:cs typeface="Segoe UI" panose="020B0502040204020203" pitchFamily="34" charset="0"/>
                      </a:endParaRPr>
                    </a:p>
                    <a:p>
                      <a:pPr algn="l">
                        <a:lnSpc>
                          <a:spcPct val="100000"/>
                        </a:lnSpc>
                      </a:pP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223381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10F26-8762-DDCC-ACEC-D8CD66F9570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3B7FA4F-3A84-8BAB-E426-FFAB196351E0}"/>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9FC5D01-6919-E6EE-FAED-6A0842A309E2}"/>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76683EE6-F7AF-77F6-C3E0-95C428FA2DDA}"/>
              </a:ext>
            </a:extLst>
          </p:cNvPr>
          <p:cNvGraphicFramePr>
            <a:graphicFrameLocks noGrp="1"/>
          </p:cNvGraphicFramePr>
          <p:nvPr>
            <p:extLst>
              <p:ext uri="{D42A27DB-BD31-4B8C-83A1-F6EECF244321}">
                <p14:modId xmlns:p14="http://schemas.microsoft.com/office/powerpoint/2010/main" val="3481423623"/>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To increase opportunities for pupils to participate in competitive sport and performance activities by responding to pupil voice and offering a wider range of events.</a:t>
                      </a:r>
                    </a:p>
                    <a:p>
                      <a:pPr marL="0" marR="0" lvl="0" indent="0" algn="l" defTabSz="575981" rtl="0" eaLnBrk="1" fontAlgn="auto" latinLnBrk="0" hangingPunct="1">
                        <a:lnSpc>
                          <a:spcPct val="115000"/>
                        </a:lnSpc>
                        <a:spcBef>
                          <a:spcPts val="0"/>
                        </a:spcBef>
                        <a:spcAft>
                          <a:spcPts val="800"/>
                        </a:spcAft>
                        <a:buClrTx/>
                        <a:buSzTx/>
                        <a:buFontTx/>
                        <a:buNone/>
                        <a:tabLst/>
                        <a:defRPr/>
                      </a:pPr>
                      <a:r>
                        <a:rPr lang="en-US" sz="500" i="1" dirty="0">
                          <a:latin typeface="Calibri" panose="020F0502020204030204" pitchFamily="34" charset="0"/>
                          <a:cs typeface="Calibri" panose="020F0502020204030204" pitchFamily="34" charset="0"/>
                        </a:rPr>
                        <a:t>5. Increasing participation in competitive sport</a:t>
                      </a:r>
                    </a:p>
                    <a:p>
                      <a:pPr>
                        <a:lnSpc>
                          <a:spcPct val="115000"/>
                        </a:lnSpc>
                        <a:spcAft>
                          <a:spcPts val="800"/>
                        </a:spcAft>
                        <a:buNone/>
                      </a:pPr>
                      <a:endParaRPr lang="en-GB" sz="400" kern="150" dirty="0">
                        <a:effectLst/>
                        <a:latin typeface="Segoe UI" panose="020B0502040204020203" pitchFamily="34" charset="0"/>
                        <a:ea typeface="Aptos" panose="020B0004020202020204" pitchFamily="34" charset="0"/>
                        <a:cs typeface="Segoe UI" panose="020B0502040204020203" pitchFamily="34" charset="0"/>
                      </a:endParaRP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Attend a variety of inter-school competitions and festivals throughout the year, including football, cricket and dance events. Provide opportunities for all pupils from Year 1 to Year 6 to participate in performance-based activities. Develop and map a progressive programme of intra-school competitions from EYFS to Year 6 for implementation next academic year.</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Increased participation in competitive sport across all year groups, greater pupil engagement, raised confidence, improved teamwork and sportsmanship, and increased representation of both boys and girls in sporting events.</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Whole-school dance performance at Oakham Church as part of the Space Exhibition (Years 1–6); Girls' Football Tournament; Year 6 Football Tournament; Greater Depth Cricket Festival (6 girls and 6 boys); Dance Festival participation; pupil survey identifying desired competitive sports; intra-school competition programme mapped for 2026–27.</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Increased numbers of pupils have represented the school in competitive and performance events. More girls have participated in competitive sport through football and cricket opportunities. Pupils have demonstrated increased confidence, teamwork, resilience and enthusiasm for sport and physical activity.</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A structured programme of intra-school competitions has been planned and mapped across EYFS–Year 6, ensuring regular opportunities for competition in future years. Pupil voice will continue to inform the selection of activities, helping to maintain engagement and participation.</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Participation records from football, cricket and dance events; photographs and newsletters; pupil voice survey results; attendance records from festivals and tournaments; whole-school performance at Oakham Church.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400" dirty="0">
                        <a:solidFill>
                          <a:schemeClr val="tx1"/>
                        </a:solidFill>
                        <a:latin typeface="Segoe UI" panose="020B0502040204020203" pitchFamily="34" charset="0"/>
                        <a:cs typeface="Segoe UI" panose="020B0502040204020203"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latin typeface="Segoe UI" panose="020B0502040204020203" pitchFamily="34" charset="0"/>
                          <a:cs typeface="Segoe UI" panose="020B0502040204020203" pitchFamily="34" charset="0"/>
                        </a:rPr>
                        <a:t>Boys’ and girls’ football teams have been entered into a local invitational competitive league which also stages a variety of tournaments through the year for 26/27 year. </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b="0" dirty="0">
                          <a:solidFill>
                            <a:schemeClr val="tx1"/>
                          </a:solidFill>
                          <a:latin typeface="Segoe UI" panose="020B0502040204020203" pitchFamily="34" charset="0"/>
                          <a:cs typeface="Segoe UI" panose="020B0502040204020203" pitchFamily="34" charset="0"/>
                        </a:rPr>
                        <a:t>£850 - Mini-bus costs inc. driver </a:t>
                      </a:r>
                    </a:p>
                    <a:p>
                      <a:pPr algn="l">
                        <a:lnSpc>
                          <a:spcPct val="100000"/>
                        </a:lnSpc>
                      </a:pPr>
                      <a:r>
                        <a:rPr lang="en-GB" sz="400" b="0" dirty="0">
                          <a:solidFill>
                            <a:schemeClr val="tx1"/>
                          </a:solidFill>
                          <a:latin typeface="Segoe UI" panose="020B0502040204020203" pitchFamily="34" charset="0"/>
                          <a:cs typeface="Segoe UI" panose="020B0502040204020203" pitchFamily="34" charset="0"/>
                        </a:rPr>
                        <a:t>Competitions. </a:t>
                      </a:r>
                      <a:endParaRPr lang="en-US" sz="400" b="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1314962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E2A863-62DD-F07E-D047-DE9764369201}"/>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8123F16-E3A5-57B3-E0CC-8F9135067372}"/>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80AFAC-93B9-0737-13C4-CB6FAE432EAC}"/>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84C1BA8E-D06F-0551-8D96-93338A2B5531}"/>
              </a:ext>
            </a:extLst>
          </p:cNvPr>
          <p:cNvGraphicFramePr>
            <a:graphicFrameLocks noGrp="1"/>
          </p:cNvGraphicFramePr>
          <p:nvPr>
            <p:extLst>
              <p:ext uri="{D42A27DB-BD31-4B8C-83A1-F6EECF244321}">
                <p14:modId xmlns:p14="http://schemas.microsoft.com/office/powerpoint/2010/main" val="65835258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To further enhance the school's enrichment offer by providing pupils with access to a wide range of sporting and physical activity experiences.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Deliver a dedicated summer-term enrichment programme with a sports focus. Offer pupils opportunities to participate in a variety of activities including dance, gardening, golf, football, netball, rounders/cricket and orienteering. Provide weekly enrichment sessions on Friday afternoons to encourage participation, enjoyment and personal development.</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Increased pupil engagement in physical activity, improved enjoyment of school, greater awareness of different sports and activities, and increased participation from pupils who may not usually engage in traditional sporting opportunities.</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Registers of enrichment activities, pupil voice feedback, photographs, enrichment timetables, attendance records, and participation data from all year groups.</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Pupils demonstrated high levels of enthusiasm and engagement with the Friday afternoon enrichment programme. Children enjoyed experiencing a variety of sports and activities that they may not otherwise have accessed. The enrichment offer has contributed positively to attendance across the school and has increased participation in physical activity. Pupils developed new skills, confidence and interests through trying different activities.</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800"/>
                        </a:spcAft>
                        <a:buNone/>
                      </a:pPr>
                      <a:r>
                        <a:rPr lang="en-GB" sz="400" kern="150" dirty="0">
                          <a:effectLst/>
                          <a:latin typeface="Segoe UI" panose="020B0502040204020203" pitchFamily="34" charset="0"/>
                          <a:ea typeface="Aptos" panose="020B0004020202020204" pitchFamily="34" charset="0"/>
                          <a:cs typeface="Segoe UI" panose="020B0502040204020203" pitchFamily="34" charset="0"/>
                        </a:rPr>
                        <a:t>The enrichment model is now established and can continue annually. Staff have developed knowledge of delivering a wide range of activities, and the programme can be adapted based on pupil voice and interests each year. The broad range of activities ensures all pupils can find something that motivates and engages them.</a:t>
                      </a:r>
                    </a:p>
                  </a:txBody>
                  <a:tcPr marL="68580" marR="6858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400" dirty="0">
                          <a:solidFill>
                            <a:schemeClr val="tx1"/>
                          </a:solidFill>
                          <a:latin typeface="Segoe UI" panose="020B0502040204020203" pitchFamily="34" charset="0"/>
                          <a:cs typeface="Segoe UI" panose="020B0502040204020203" pitchFamily="34" charset="0"/>
                        </a:rPr>
                        <a:t>Positive pupil voice comments, attendance data showing improved engagement, participation records, photographs of activities, and staff observations.</a:t>
                      </a:r>
                      <a:endParaRPr lang="en-US" sz="40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400" b="0" dirty="0">
                          <a:solidFill>
                            <a:schemeClr val="tx1"/>
                          </a:solidFill>
                          <a:latin typeface="Segoe UI" panose="020B0502040204020203" pitchFamily="34" charset="0"/>
                          <a:cs typeface="Segoe UI" panose="020B0502040204020203" pitchFamily="34" charset="0"/>
                        </a:rPr>
                        <a:t>£2500</a:t>
                      </a:r>
                      <a:endParaRPr lang="en-US" sz="400" b="0" dirty="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4998861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198A5-E36B-3BC8-0720-85F8D247D17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6BB6131-A20E-0E6C-BF1B-D52EE771F22C}"/>
              </a:ext>
            </a:extLst>
          </p:cNvPr>
          <p:cNvPicPr>
            <a:picLocks noChangeAspect="1"/>
          </p:cNvPicPr>
          <p:nvPr/>
        </p:nvPicPr>
        <p:blipFill>
          <a:blip r:embed="rId3"/>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18EAD70-B1B9-828A-FA29-F90CCD6FEF97}"/>
              </a:ext>
            </a:extLst>
          </p:cNvPr>
          <p:cNvSpPr txBox="1"/>
          <p:nvPr/>
        </p:nvSpPr>
        <p:spPr>
          <a:xfrm>
            <a:off x="241825" y="208550"/>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6845288-834A-FACA-188E-B7258961F9E3}"/>
              </a:ext>
            </a:extLst>
          </p:cNvPr>
          <p:cNvGraphicFramePr>
            <a:graphicFrameLocks noGrp="1"/>
          </p:cNvGraphicFramePr>
          <p:nvPr>
            <p:extLst>
              <p:ext uri="{D42A27DB-BD31-4B8C-83A1-F6EECF244321}">
                <p14:modId xmlns:p14="http://schemas.microsoft.com/office/powerpoint/2010/main" val="62331610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panose="020F0502020204030204" pitchFamily="34" charset="0"/>
                          <a:cs typeface="Calibri" panose="020F0502020204030204" pitchFamily="34" charset="0"/>
                        </a:rPr>
                        <a:t>Plan and monitor</a:t>
                      </a:r>
                      <a:br>
                        <a:rPr lang="en-US" sz="700" b="1">
                          <a:effectLst/>
                          <a:latin typeface="Calibri" panose="020F0502020204030204" pitchFamily="34" charset="0"/>
                          <a:cs typeface="Calibri" panose="020F0502020204030204" pitchFamily="34" charset="0"/>
                        </a:rPr>
                      </a:br>
                      <a:r>
                        <a:rPr lang="en-US" sz="500" b="1">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5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Subscription to </a:t>
                      </a:r>
                      <a:r>
                        <a:rPr lang="en-GB" sz="500" b="0" i="0" kern="1200" err="1">
                          <a:solidFill>
                            <a:schemeClr val="dk1"/>
                          </a:solidFill>
                          <a:effectLst/>
                          <a:latin typeface="Calibri" panose="020F0502020204030204" pitchFamily="34" charset="0"/>
                          <a:ea typeface="Calibri" panose="020F0502020204030204" pitchFamily="34" charset="0"/>
                          <a:cs typeface="Calibri" panose="020F0502020204030204" pitchFamily="34" charset="0"/>
                        </a:rPr>
                        <a:t>Dancedesk</a:t>
                      </a:r>
                      <a:r>
                        <a:rPr lang="en-GB" sz="5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rPr>
                        <a:t> for the 2026/27 academic year to  access specialist CPD, curriculum support, professional networks and subject leadership development. </a:t>
                      </a:r>
                    </a:p>
                    <a:p>
                      <a:endParaRPr lang="en-GB" sz="500" b="0" i="0" kern="120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r>
                        <a:rPr lang="en-GB" sz="400" kern="1200">
                          <a:solidFill>
                            <a:schemeClr val="dk1"/>
                          </a:solidFill>
                          <a:effectLst/>
                          <a:latin typeface="Segoe UI" panose="020B0502040204020203" pitchFamily="34" charset="0"/>
                          <a:ea typeface="+mn-ea"/>
                          <a:cs typeface="Segoe UI" panose="020B0502040204020203" pitchFamily="34" charset="0"/>
                        </a:rPr>
                        <a:t>With the Curriculum Assessment Review and the removal of the PE and Sport Premium the need to continue to meet as a network is more pertinent than ever. </a:t>
                      </a:r>
                      <a:endParaRPr lang="en-US" sz="400">
                        <a:solidFill>
                          <a:schemeClr val="tx1"/>
                        </a:solidFill>
                        <a:latin typeface="Segoe UI" panose="020B0502040204020203" pitchFamily="34" charset="0"/>
                        <a:cs typeface="Segoe UI" panose="020B0502040204020203"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30" b="0" i="0">
                          <a:effectLst/>
                          <a:latin typeface="Segoe UI" panose="020B0502040204020203" pitchFamily="34" charset="0"/>
                        </a:rPr>
                        <a:t>Purchase the </a:t>
                      </a:r>
                      <a:r>
                        <a:rPr lang="en-GB" sz="430" b="0" i="0" err="1">
                          <a:effectLst/>
                          <a:latin typeface="Segoe UI" panose="020B0502040204020203" pitchFamily="34" charset="0"/>
                        </a:rPr>
                        <a:t>DanceDesk</a:t>
                      </a:r>
                      <a:r>
                        <a:rPr lang="en-GB" sz="430" b="0" i="0">
                          <a:effectLst/>
                          <a:latin typeface="Segoe UI" panose="020B0502040204020203" pitchFamily="34" charset="0"/>
                        </a:rPr>
                        <a:t> Network Primary PE Package. Attend network meetings each term to share and develop best practice. Access a minimum of two CPD opportunities for staff. Utilise online curriculum support, webinars and national updates to enhance PE provision. Support the PE Subject Leader through consultancy and subject leader development meetings. Access resources and guidance through </a:t>
                      </a:r>
                      <a:r>
                        <a:rPr lang="en-GB" sz="430" b="0" i="0" err="1">
                          <a:effectLst/>
                          <a:latin typeface="Segoe UI" panose="020B0502040204020203" pitchFamily="34" charset="0"/>
                        </a:rPr>
                        <a:t>afPE</a:t>
                      </a:r>
                      <a:r>
                        <a:rPr lang="en-GB" sz="430" b="0" i="0">
                          <a:effectLst/>
                          <a:latin typeface="Segoe UI" panose="020B0502040204020203" pitchFamily="34" charset="0"/>
                        </a:rPr>
                        <a:t>, One Dance UK and Youth Sport Trust memberships.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Increased staff confidence and subject knowledge in PE. Improved quality and consistency of PE teaching across the school. Enhanced PE curriculum planning and assessment. Increased pupil engagement, participation and enjoyment in PE and dance. Stronger subject leadership with up-to-date knowledge of national expectations and best practice.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fontAlgn="t">
                        <a:lnSpc>
                          <a:spcPct val="100000"/>
                        </a:lnSpc>
                        <a:buNone/>
                      </a:pPr>
                      <a:r>
                        <a:rPr lang="en-GB" sz="400" b="0" i="0">
                          <a:effectLst/>
                          <a:latin typeface="Segoe UI" panose="020B0502040204020203" pitchFamily="34" charset="0"/>
                        </a:rPr>
                        <a:t>CPD attendance </a:t>
                      </a:r>
                    </a:p>
                    <a:p>
                      <a:pPr fontAlgn="t">
                        <a:lnSpc>
                          <a:spcPct val="100000"/>
                        </a:lnSpc>
                        <a:buNone/>
                      </a:pPr>
                      <a:r>
                        <a:rPr lang="en-GB" sz="400" b="0" i="0">
                          <a:effectLst/>
                          <a:latin typeface="Segoe UI" panose="020B0502040204020203" pitchFamily="34" charset="0"/>
                        </a:rPr>
                        <a:t>Subject leader records and action plans</a:t>
                      </a:r>
                    </a:p>
                    <a:p>
                      <a:pPr fontAlgn="t">
                        <a:lnSpc>
                          <a:spcPct val="100000"/>
                        </a:lnSpc>
                        <a:buNone/>
                      </a:pPr>
                      <a:r>
                        <a:rPr lang="en-GB" sz="400" b="0" i="0">
                          <a:effectLst/>
                          <a:latin typeface="Segoe UI" panose="020B0502040204020203" pitchFamily="34" charset="0"/>
                        </a:rPr>
                        <a:t>PE lesson observations and learning walks</a:t>
                      </a:r>
                    </a:p>
                    <a:p>
                      <a:pPr fontAlgn="t">
                        <a:lnSpc>
                          <a:spcPct val="100000"/>
                        </a:lnSpc>
                        <a:buNone/>
                      </a:pPr>
                      <a:r>
                        <a:rPr lang="en-GB" sz="400" b="0" i="0">
                          <a:effectLst/>
                          <a:latin typeface="Segoe UI" panose="020B0502040204020203" pitchFamily="34" charset="0"/>
                        </a:rPr>
                        <a:t> Network meeting attendance Updated curriculum documents and progression maps.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600" b="1" kern="12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Are the improvements sustainable? How?</a:t>
                      </a:r>
                      <a:endParaRPr lang="en-US" sz="600" b="1">
                        <a:solidFill>
                          <a:sysClr val="windowText" lastClr="000000"/>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Approx. cost</a:t>
                      </a:r>
                      <a:endParaRPr lang="en-GB" sz="6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panose="020F0502020204030204" pitchFamily="34" charset="0"/>
                          <a:cs typeface="Calibri" panose="020F0502020204030204" pitchFamily="34" charset="0"/>
                        </a:rPr>
                        <a:t>Evaluate</a:t>
                      </a:r>
                      <a:r>
                        <a:rPr lang="en-US" sz="700" b="1">
                          <a:latin typeface="Calibri" panose="020F0502020204030204" pitchFamily="34" charset="0"/>
                          <a:cs typeface="Calibri" panose="020F0502020204030204" pitchFamily="34" charset="0"/>
                        </a:rPr>
                        <a:t> </a:t>
                      </a:r>
                      <a:r>
                        <a:rPr lang="en-US" sz="500" b="1">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gridSpan="3">
                  <a:txBody>
                    <a:bodyPr/>
                    <a:lstStyle/>
                    <a:p>
                      <a:pPr fontAlgn="t">
                        <a:lnSpc>
                          <a:spcPct val="100000"/>
                        </a:lnSpc>
                        <a:buNone/>
                      </a:pPr>
                      <a:r>
                        <a:rPr lang="en-GB" sz="400" b="0" i="0">
                          <a:effectLst/>
                          <a:latin typeface="Segoe UI" panose="020B0502040204020203" pitchFamily="34" charset="0"/>
                        </a:rPr>
                        <a:t>As this subscription is for the 2026/27 academic year, there has been no measurable impact on pupils or staff during the current academic year. However, securing access to Dance Desk ensures the school is well-prepared for the significant changes anticipated within PE and school sport provision following the Curriculum and Assessment Review and the removal of the PE and Sport Premium. The subscription will provide essential curriculum guidance, professional development opportunities, networking support and subject leadership resources, enabling the school to respond effectively to national changes and maintain high-quality PE provision. This proactive investment will support a smooth transition into 2026/27 and help ensure staff confidence, curriculum compliance and sustainable development within PE. The subscription provides ongoing access to CPD, curriculum resources, professional networks and subject leadership development that can be embedded across the school. The knowledge and skills gained by staff will support long-term curriculum planning, improve teacher confidence and help ensure PE remains high quality despite national funding and curriculum changes. The professional networks established through Dance Desk will also provide continued support during this period of transition for primary schools.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hMerge="1">
                  <a:txBody>
                    <a:bodyPr/>
                    <a:lstStyle/>
                    <a:p>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400" dirty="0">
                          <a:solidFill>
                            <a:schemeClr val="tx1"/>
                          </a:solidFill>
                          <a:latin typeface="Calibri" panose="020F0502020204030204" pitchFamily="34" charset="0"/>
                          <a:cs typeface="Calibri" panose="020F0502020204030204" pitchFamily="34" charset="0"/>
                        </a:rPr>
                        <a:t>£895 – </a:t>
                      </a:r>
                      <a:r>
                        <a:rPr lang="en-GB" sz="400" b="0" i="0" kern="1200" dirty="0">
                          <a:solidFill>
                            <a:schemeClr val="dk1"/>
                          </a:solidFill>
                          <a:effectLst/>
                          <a:latin typeface="Segoe UI" panose="020B0502040204020203" pitchFamily="34" charset="0"/>
                          <a:ea typeface="+mn-ea"/>
                          <a:cs typeface="Segoe UI" panose="020B0502040204020203" pitchFamily="34" charset="0"/>
                        </a:rPr>
                        <a:t>Primary PE Package creating a network of support co designed by the schools and disseminated face- to -face and online. A minimum of 3 full day CPD opportunities with partner organisations. Plus 3 half day Network sessions one per term to share and disseminate</a:t>
                      </a:r>
                    </a:p>
                    <a:p>
                      <a:r>
                        <a:rPr lang="en-GB" sz="400" b="0" i="0" kern="1200" dirty="0">
                          <a:solidFill>
                            <a:schemeClr val="dk1"/>
                          </a:solidFill>
                          <a:effectLst/>
                          <a:latin typeface="Segoe UI" panose="020B0502040204020203" pitchFamily="34" charset="0"/>
                          <a:ea typeface="+mn-ea"/>
                          <a:cs typeface="Segoe UI" panose="020B0502040204020203" pitchFamily="34" charset="0"/>
                        </a:rPr>
                        <a:t>Practice. On-line national updates and curriculum support and advice</a:t>
                      </a:r>
                    </a:p>
                    <a:p>
                      <a:r>
                        <a:rPr lang="en-GB" sz="400" b="0" i="0" kern="1200" dirty="0">
                          <a:solidFill>
                            <a:schemeClr val="dk1"/>
                          </a:solidFill>
                          <a:effectLst/>
                          <a:latin typeface="Segoe UI" panose="020B0502040204020203" pitchFamily="34" charset="0"/>
                          <a:ea typeface="+mn-ea"/>
                          <a:cs typeface="Segoe UI" panose="020B0502040204020203" pitchFamily="34" charset="0"/>
                        </a:rPr>
                        <a:t>Membership </a:t>
                      </a:r>
                      <a:r>
                        <a:rPr lang="en-GB" sz="400" b="0" i="0" kern="1200" dirty="0" err="1">
                          <a:solidFill>
                            <a:schemeClr val="dk1"/>
                          </a:solidFill>
                          <a:effectLst/>
                          <a:latin typeface="Segoe UI" panose="020B0502040204020203" pitchFamily="34" charset="0"/>
                          <a:ea typeface="+mn-ea"/>
                          <a:cs typeface="Segoe UI" panose="020B0502040204020203" pitchFamily="34" charset="0"/>
                        </a:rPr>
                        <a:t>afPE</a:t>
                      </a:r>
                      <a:r>
                        <a:rPr lang="en-GB" sz="400" b="0" i="0" kern="1200" dirty="0">
                          <a:solidFill>
                            <a:schemeClr val="dk1"/>
                          </a:solidFill>
                          <a:effectLst/>
                          <a:latin typeface="Segoe UI" panose="020B0502040204020203" pitchFamily="34" charset="0"/>
                          <a:ea typeface="+mn-ea"/>
                          <a:cs typeface="Segoe UI" panose="020B0502040204020203" pitchFamily="34" charset="0"/>
                        </a:rPr>
                        <a:t> National Subject Association PE plus H&amp;S advice</a:t>
                      </a:r>
                    </a:p>
                    <a:p>
                      <a:r>
                        <a:rPr lang="en-GB" sz="400" b="0" i="0" kern="1200" dirty="0">
                          <a:solidFill>
                            <a:schemeClr val="dk1"/>
                          </a:solidFill>
                          <a:effectLst/>
                          <a:latin typeface="Segoe UI" panose="020B0502040204020203" pitchFamily="34" charset="0"/>
                          <a:ea typeface="+mn-ea"/>
                          <a:cs typeface="Segoe UI" panose="020B0502040204020203" pitchFamily="34" charset="0"/>
                        </a:rPr>
                        <a:t>sustainable online support /Webinars ,Newsletters, CPD.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32307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50801" y="172166"/>
            <a:ext cx="5922428" cy="3323987"/>
          </a:xfrm>
          <a:prstGeom prst="rect">
            <a:avLst/>
          </a:prstGeom>
          <a:noFill/>
        </p:spPr>
        <p:txBody>
          <a:bodyPr wrap="square">
            <a:spAutoFit/>
          </a:bodyPr>
          <a:lstStyle/>
          <a:p>
            <a:pPr marL="171450" indent="-171450">
              <a:buFont typeface="Arial" panose="020B0604020202020204" pitchFamily="34" charset="0"/>
              <a:buChar char="•"/>
            </a:pPr>
            <a:r>
              <a:rPr lang="en-GB" sz="600" dirty="0">
                <a:latin typeface="Segoe UI" panose="020B0502040204020203" pitchFamily="34" charset="0"/>
                <a:cs typeface="Segoe UI" panose="020B0502040204020203" pitchFamily="34" charset="0"/>
              </a:rPr>
              <a:t>Grace Mary  Primary School successfully accessed the fully funded </a:t>
            </a:r>
            <a:r>
              <a:rPr lang="en-GB" sz="600" dirty="0" err="1">
                <a:highlight>
                  <a:srgbClr val="FFFF00"/>
                </a:highlight>
                <a:latin typeface="Segoe UI" panose="020B0502040204020203" pitchFamily="34" charset="0"/>
                <a:cs typeface="Segoe UI" panose="020B0502040204020203" pitchFamily="34" charset="0"/>
              </a:rPr>
              <a:t>Golfway</a:t>
            </a:r>
            <a:r>
              <a:rPr lang="en-GB" sz="600" dirty="0">
                <a:highlight>
                  <a:srgbClr val="FFFF00"/>
                </a:highlight>
                <a:latin typeface="Segoe UI" panose="020B0502040204020203" pitchFamily="34" charset="0"/>
                <a:cs typeface="Segoe UI" panose="020B0502040204020203" pitchFamily="34" charset="0"/>
              </a:rPr>
              <a:t> "Unleash Your Drive"</a:t>
            </a:r>
            <a:r>
              <a:rPr lang="en-GB" sz="600" dirty="0">
                <a:latin typeface="Segoe UI" panose="020B0502040204020203" pitchFamily="34" charset="0"/>
                <a:cs typeface="Segoe UI" panose="020B0502040204020203" pitchFamily="34" charset="0"/>
              </a:rPr>
              <a:t> programme, designed to introduce children to golf in a fun, inclusive and engaging way while promoting positive mental health and wellbeing. The PE Subject Leader completed the online training programme, providing staff with the knowledge and confidence to deliver high-quality golf activities. Through the programme, the school received a comprehensive package including lesson plans, online teaching resources and a </a:t>
            </a:r>
            <a:r>
              <a:rPr lang="en-GB" sz="600" dirty="0" err="1">
                <a:latin typeface="Segoe UI" panose="020B0502040204020203" pitchFamily="34" charset="0"/>
                <a:cs typeface="Segoe UI" panose="020B0502040204020203" pitchFamily="34" charset="0"/>
              </a:rPr>
              <a:t>Golfway</a:t>
            </a:r>
            <a:r>
              <a:rPr lang="en-GB" sz="600" dirty="0">
                <a:latin typeface="Segoe UI" panose="020B0502040204020203" pitchFamily="34" charset="0"/>
                <a:cs typeface="Segoe UI" panose="020B0502040204020203" pitchFamily="34" charset="0"/>
              </a:rPr>
              <a:t> equipment bag (RRP £700) at no cost to the school. The resources have been well utilised throughout the year, supporting curriculum PE, enrichment activities and wider school events. Golf proved particularly popular with pupils and was successfully incorporated into the school's Sports Day programme, providing additional opportunities for participation, skill development and enjoyment of physical activity. The programme has enhanced the school's sporting offer and provided a sustainable resource that can continue to benefit pupils in future years.</a:t>
            </a:r>
          </a:p>
          <a:p>
            <a:pPr marL="171450" indent="-171450">
              <a:buFont typeface="Arial" panose="020B0604020202020204" pitchFamily="34" charset="0"/>
              <a:buChar char="•"/>
            </a:pPr>
            <a:endParaRPr lang="en-GB" sz="600" dirty="0">
              <a:effectLst/>
              <a:latin typeface="Segoe UI" panose="020B0502040204020203" pitchFamily="34" charset="0"/>
              <a:ea typeface="Calibri" panose="020F0502020204030204" pitchFamily="34" charset="0"/>
              <a:cs typeface="Segoe UI" panose="020B0502040204020203" pitchFamily="34" charset="0"/>
            </a:endParaRPr>
          </a:p>
          <a:p>
            <a:pPr marL="171450" indent="-171450">
              <a:buFont typeface="Arial" panose="020B0604020202020204" pitchFamily="34" charset="0"/>
              <a:buChar char="•"/>
            </a:pPr>
            <a:r>
              <a:rPr lang="en-GB" sz="600" dirty="0">
                <a:effectLst/>
                <a:latin typeface="Segoe UI" panose="020B0502040204020203" pitchFamily="34" charset="0"/>
                <a:ea typeface="Calibri" panose="020F0502020204030204" pitchFamily="34" charset="0"/>
                <a:cs typeface="Segoe UI" panose="020B0502040204020203" pitchFamily="34" charset="0"/>
              </a:rPr>
              <a:t>Grace Mary Primary School benefited from a </a:t>
            </a:r>
            <a:r>
              <a:rPr lang="en-GB" sz="600" dirty="0">
                <a:effectLst/>
                <a:highlight>
                  <a:srgbClr val="FFFF00"/>
                </a:highlight>
                <a:latin typeface="Segoe UI" panose="020B0502040204020203" pitchFamily="34" charset="0"/>
                <a:ea typeface="Calibri" panose="020F0502020204030204" pitchFamily="34" charset="0"/>
                <a:cs typeface="Segoe UI" panose="020B0502040204020203" pitchFamily="34" charset="0"/>
              </a:rPr>
              <a:t>free SEMH intervention programme delivered by The Albion Foundation</a:t>
            </a:r>
            <a:r>
              <a:rPr lang="en-GB" sz="600" dirty="0">
                <a:effectLst/>
                <a:latin typeface="Segoe UI" panose="020B0502040204020203" pitchFamily="34" charset="0"/>
                <a:ea typeface="Calibri" panose="020F0502020204030204" pitchFamily="34" charset="0"/>
                <a:cs typeface="Segoe UI" panose="020B0502040204020203" pitchFamily="34" charset="0"/>
              </a:rPr>
              <a:t>, aimed at supporting the emotional wellbeing and self-regulation skills of selected pupils. A targeted group of children was identified to participate in the programme, which combined physical activity and sport with opportunities to develop resilience, confidence, communication skills and positive behaviour strategies. The sessions provided a safe and supportive environment in which pupils could explore techniques for self-regulation while engaging in enjoyable sporting activities. The programme had a positive impact on pupil wellbeing, engagement and social interaction, and further strengthened the school's commitment to using physical activity as a tool to support mental health and emotional development. The inclusion of sport within the after-school sessions encouraged sustained participation and provided pupils with valuable opportunities to develop both personal and physical skills.</a:t>
            </a:r>
          </a:p>
          <a:p>
            <a:pPr marL="171450" indent="-171450">
              <a:buFont typeface="Arial" panose="020B0604020202020204" pitchFamily="34" charset="0"/>
              <a:buChar char="•"/>
            </a:pPr>
            <a:endParaRPr lang="en-GB" sz="600" dirty="0">
              <a:latin typeface="Segoe UI" panose="020B0502040204020203" pitchFamily="34" charset="0"/>
              <a:ea typeface="Calibri" panose="020F0502020204030204" pitchFamily="34" charset="0"/>
              <a:cs typeface="Segoe UI" panose="020B0502040204020203" pitchFamily="34" charset="0"/>
            </a:endParaRPr>
          </a:p>
          <a:p>
            <a:pPr marL="171450" indent="-171450">
              <a:buFont typeface="Arial" panose="020B0604020202020204" pitchFamily="34" charset="0"/>
              <a:buChar char="•"/>
            </a:pPr>
            <a:r>
              <a:rPr lang="en-GB" sz="600" dirty="0">
                <a:latin typeface="Segoe UI" panose="020B0502040204020203" pitchFamily="34" charset="0"/>
                <a:ea typeface="Calibri" panose="020F0502020204030204" pitchFamily="34" charset="0"/>
                <a:cs typeface="Segoe UI" panose="020B0502040204020203" pitchFamily="34" charset="0"/>
              </a:rPr>
              <a:t>Grace Mary Primary School benefited from the </a:t>
            </a:r>
            <a:r>
              <a:rPr lang="en-GB" sz="600" dirty="0">
                <a:highlight>
                  <a:srgbClr val="FFFF00"/>
                </a:highlight>
                <a:latin typeface="Segoe UI" panose="020B0502040204020203" pitchFamily="34" charset="0"/>
                <a:ea typeface="Calibri" panose="020F0502020204030204" pitchFamily="34" charset="0"/>
                <a:cs typeface="Segoe UI" panose="020B0502040204020203" pitchFamily="34" charset="0"/>
              </a:rPr>
              <a:t>Chance to Shine Cricket programme</a:t>
            </a:r>
            <a:r>
              <a:rPr lang="en-GB" sz="600" dirty="0">
                <a:latin typeface="Segoe UI" panose="020B0502040204020203" pitchFamily="34" charset="0"/>
                <a:ea typeface="Calibri" panose="020F0502020204030204" pitchFamily="34" charset="0"/>
                <a:cs typeface="Segoe UI" panose="020B0502040204020203" pitchFamily="34" charset="0"/>
              </a:rPr>
              <a:t>, which provided high-quality coaching and opportunities for pupils to develop their cricket skills and knowledge of the game. The impact of the programme was significant, with pupils demonstrating increased enthusiasm, confidence and engagement in cricket lessons. Several Year 6 pupils expressed an interest in continuing their participation beyond school and discussed joining local cricket clubs, highlighting the programme's success in creating pathways into community sport. Six boys and six girls from Years 3 and 4, who do not currently attend a cricket club, were selected to represent the school at a Staffordshire Cricket Festival. The pupils proudly represented Bangladesh and performed exceptionally well, ultimately finishing as the winning nation. This experience provided valuable opportunities for teamwork, competition and personal achievement, while inspiring more pupils to take part in cricket both within and beyond the school setting.</a:t>
            </a:r>
          </a:p>
          <a:p>
            <a:pPr marL="171450" indent="-171450">
              <a:buFont typeface="Arial" panose="020B0604020202020204" pitchFamily="34" charset="0"/>
              <a:buChar char="•"/>
            </a:pPr>
            <a:endParaRPr lang="en-GB" sz="600" dirty="0">
              <a:latin typeface="Segoe UI" panose="020B0502040204020203" pitchFamily="34" charset="0"/>
              <a:ea typeface="Calibri" panose="020F0502020204030204" pitchFamily="34" charset="0"/>
              <a:cs typeface="Segoe UI" panose="020B0502040204020203" pitchFamily="34" charset="0"/>
            </a:endParaRPr>
          </a:p>
          <a:p>
            <a:pPr marL="171450" indent="-171450">
              <a:buFont typeface="Arial" panose="020B0604020202020204" pitchFamily="34" charset="0"/>
              <a:buChar char="•"/>
            </a:pPr>
            <a:r>
              <a:rPr lang="en-GB" sz="600" dirty="0">
                <a:latin typeface="Segoe UI" panose="020B0502040204020203" pitchFamily="34" charset="0"/>
                <a:ea typeface="Calibri" panose="020F0502020204030204" pitchFamily="34" charset="0"/>
                <a:cs typeface="Segoe UI" panose="020B0502040204020203" pitchFamily="34" charset="0"/>
              </a:rPr>
              <a:t>This year, we continued to use the </a:t>
            </a:r>
            <a:r>
              <a:rPr lang="en-GB" sz="600" dirty="0">
                <a:highlight>
                  <a:srgbClr val="FFFF00"/>
                </a:highlight>
                <a:latin typeface="Segoe UI" panose="020B0502040204020203" pitchFamily="34" charset="0"/>
                <a:ea typeface="Calibri" panose="020F0502020204030204" pitchFamily="34" charset="0"/>
                <a:cs typeface="Segoe UI" panose="020B0502040204020203" pitchFamily="34" charset="0"/>
              </a:rPr>
              <a:t>WOW Travel Tracker </a:t>
            </a:r>
            <a:r>
              <a:rPr lang="en-GB" sz="600" dirty="0">
                <a:latin typeface="Segoe UI" panose="020B0502040204020203" pitchFamily="34" charset="0"/>
                <a:ea typeface="Calibri" panose="020F0502020204030204" pitchFamily="34" charset="0"/>
                <a:cs typeface="Segoe UI" panose="020B0502040204020203" pitchFamily="34" charset="0"/>
              </a:rPr>
              <a:t>to promote the importance of active travel and encourage pupils to make healthier, more sustainable choices when travelling to school. The initiative helped raise awareness of the benefits of walking, cycling, scooting and park-and-stride journeys, supporting both pupils' physical wellbeing and environmental understanding. Regular tracking and celebration of active journeys motivated pupils to participate consistently, with classes engaging positively in discussions about the impact of their travel choices. The programme also provided opportunities to reinforce key messages around road safety, healthy lifestyles and reducing our carbon footprint</a:t>
            </a:r>
          </a:p>
          <a:p>
            <a:pPr marL="171450" indent="-171450">
              <a:buFont typeface="Arial" panose="020B0604020202020204" pitchFamily="34" charset="0"/>
              <a:buChar char="•"/>
            </a:pPr>
            <a:endParaRPr lang="en-GB" sz="600" dirty="0">
              <a:latin typeface="Segoe UI" panose="020B0502040204020203" pitchFamily="34" charset="0"/>
              <a:ea typeface="Calibri" panose="020F0502020204030204" pitchFamily="34" charset="0"/>
              <a:cs typeface="Segoe UI" panose="020B0502040204020203" pitchFamily="34" charset="0"/>
            </a:endParaRPr>
          </a:p>
          <a:p>
            <a:pPr marL="171450" indent="-171450">
              <a:buFont typeface="Arial" panose="020B0604020202020204" pitchFamily="34" charset="0"/>
              <a:buChar char="•"/>
            </a:pPr>
            <a:r>
              <a:rPr lang="en-GB" sz="600" dirty="0">
                <a:latin typeface="Segoe UI" panose="020B0502040204020203" pitchFamily="34" charset="0"/>
                <a:ea typeface="Calibri" panose="020F0502020204030204" pitchFamily="34" charset="0"/>
                <a:cs typeface="Segoe UI" panose="020B0502040204020203" pitchFamily="34" charset="0"/>
              </a:rPr>
              <a:t>Year 5 and Year 6 pupils took part in a </a:t>
            </a:r>
            <a:r>
              <a:rPr lang="en-GB" sz="600" dirty="0">
                <a:highlight>
                  <a:srgbClr val="FFFF00"/>
                </a:highlight>
                <a:latin typeface="Segoe UI" panose="020B0502040204020203" pitchFamily="34" charset="0"/>
                <a:ea typeface="Calibri" panose="020F0502020204030204" pitchFamily="34" charset="0"/>
                <a:cs typeface="Segoe UI" panose="020B0502040204020203" pitchFamily="34" charset="0"/>
              </a:rPr>
              <a:t>road safety </a:t>
            </a:r>
            <a:r>
              <a:rPr lang="en-GB" sz="600" dirty="0">
                <a:latin typeface="Segoe UI" panose="020B0502040204020203" pitchFamily="34" charset="0"/>
                <a:ea typeface="Calibri" panose="020F0502020204030204" pitchFamily="34" charset="0"/>
                <a:cs typeface="Segoe UI" panose="020B0502040204020203" pitchFamily="34" charset="0"/>
              </a:rPr>
              <a:t>presentation and a supervised walk to OSCA Secondary School to support their transition to secondary education. The sessions focused on developing pupils' awareness of potential hazards, safe road-crossing techniques and responsible behaviour when travelling independently. Pupils were given opportunities to apply these skills in real-life situations, helping to build confidence in planning routes and crossing roads safely. This practical experience reinforced key road safety messages and prepared pupils for the increased independence they will experience when travelling to secondary school.</a:t>
            </a:r>
          </a:p>
          <a:p>
            <a:endParaRPr lang="en-GB" sz="600" dirty="0">
              <a:latin typeface="Segoe UI" panose="020B0502040204020203" pitchFamily="34" charset="0"/>
              <a:ea typeface="Calibri" panose="020F0502020204030204" pitchFamily="34" charset="0"/>
              <a:cs typeface="Segoe UI" panose="020B0502040204020203" pitchFamily="34" charset="0"/>
            </a:endParaRPr>
          </a:p>
        </p:txBody>
      </p:sp>
      <p:pic>
        <p:nvPicPr>
          <p:cNvPr id="6" name="Picture 5">
            <a:extLst>
              <a:ext uri="{FF2B5EF4-FFF2-40B4-BE49-F238E27FC236}">
                <a16:creationId xmlns:a16="http://schemas.microsoft.com/office/drawing/2014/main" id="{08557C42-BB4D-FC96-73B5-763A69D87619}"/>
              </a:ext>
            </a:extLst>
          </p:cNvPr>
          <p:cNvPicPr>
            <a:picLocks noChangeAspect="1"/>
          </p:cNvPicPr>
          <p:nvPr/>
        </p:nvPicPr>
        <p:blipFill>
          <a:blip r:embed="rId3"/>
          <a:stretch>
            <a:fillRect/>
          </a:stretch>
        </p:blipFill>
        <p:spPr>
          <a:xfrm>
            <a:off x="4415022" y="3399094"/>
            <a:ext cx="1558207" cy="748328"/>
          </a:xfrm>
          <a:prstGeom prst="rect">
            <a:avLst/>
          </a:prstGeom>
        </p:spPr>
      </p:pic>
      <p:sp>
        <p:nvSpPr>
          <p:cNvPr id="10" name="TextBox 9">
            <a:extLst>
              <a:ext uri="{FF2B5EF4-FFF2-40B4-BE49-F238E27FC236}">
                <a16:creationId xmlns:a16="http://schemas.microsoft.com/office/drawing/2014/main" id="{591751E7-D165-9BD9-4448-9E9216E550CE}"/>
              </a:ext>
            </a:extLst>
          </p:cNvPr>
          <p:cNvSpPr txBox="1"/>
          <p:nvPr/>
        </p:nvSpPr>
        <p:spPr>
          <a:xfrm>
            <a:off x="72633" y="3447679"/>
            <a:ext cx="4298726" cy="553998"/>
          </a:xfrm>
          <a:prstGeom prst="rect">
            <a:avLst/>
          </a:prstGeom>
          <a:noFill/>
        </p:spPr>
        <p:txBody>
          <a:bodyPr wrap="square">
            <a:spAutoFit/>
          </a:bodyPr>
          <a:lstStyle/>
          <a:p>
            <a:pPr marL="171450" indent="-171450">
              <a:buFont typeface="Arial" panose="020B0604020202020204" pitchFamily="34" charset="0"/>
              <a:buChar char="•"/>
            </a:pPr>
            <a:r>
              <a:rPr lang="en-GB" sz="600" dirty="0" err="1">
                <a:highlight>
                  <a:srgbClr val="FFFF00"/>
                </a:highlight>
                <a:latin typeface="Segoe UI" panose="020B0502040204020203" pitchFamily="34" charset="0"/>
                <a:ea typeface="Calibri" panose="020F0502020204030204" pitchFamily="34" charset="0"/>
                <a:cs typeface="Segoe UI" panose="020B0502040204020203" pitchFamily="34" charset="0"/>
              </a:rPr>
              <a:t>Bikeability</a:t>
            </a:r>
            <a:r>
              <a:rPr lang="en-GB" sz="600" dirty="0">
                <a:latin typeface="Segoe UI" panose="020B0502040204020203" pitchFamily="34" charset="0"/>
                <a:ea typeface="Calibri" panose="020F0502020204030204" pitchFamily="34" charset="0"/>
                <a:cs typeface="Segoe UI" panose="020B0502040204020203" pitchFamily="34" charset="0"/>
              </a:rPr>
              <a:t> sessions were delivered to all Key Stage 2 pupils this year, providing valuable opportunities for children to develop their cycling skills and confidence. Pupils learned how to ride safely, carry out basic cycle safety checks and understand the rules of the road. The programme enabled pupils to practise their skills in a supported environment, with some pupils progressing to on-road cycling sessions. This was a fantastic achievement and helped prepare pupils to travel more safely and independently while promoting active and healthy lifestyles.</a:t>
            </a:r>
          </a:p>
        </p:txBody>
      </p:sp>
    </p:spTree>
    <p:extLst>
      <p:ext uri="{BB962C8B-B14F-4D97-AF65-F5344CB8AC3E}">
        <p14:creationId xmlns:p14="http://schemas.microsoft.com/office/powerpoint/2010/main" val="16060102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0BDC7F0-C765-28C6-8E21-CF74FD00D8AD}"/>
              </a:ext>
            </a:extLst>
          </p:cNvPr>
          <p:cNvSpPr txBox="1"/>
          <p:nvPr/>
        </p:nvSpPr>
        <p:spPr>
          <a:xfrm>
            <a:off x="0" y="70311"/>
            <a:ext cx="4906108" cy="4185761"/>
          </a:xfrm>
          <a:prstGeom prst="rect">
            <a:avLst/>
          </a:prstGeom>
          <a:noFill/>
        </p:spPr>
        <p:txBody>
          <a:bodyPr wrap="square">
            <a:spAutoFit/>
          </a:bodyPr>
          <a:lstStyle/>
          <a:p>
            <a:r>
              <a:rPr lang="en-GB" sz="3200" u="sng" dirty="0">
                <a:latin typeface="Kinetic Letters" panose="02000000000000000000" pitchFamily="50" charset="0"/>
              </a:rPr>
              <a:t>2025/26 PE Funding - £17,840</a:t>
            </a:r>
          </a:p>
          <a:p>
            <a:r>
              <a:rPr lang="en-GB" u="sng" dirty="0">
                <a:latin typeface="Kinetic Letters" panose="02000000000000000000" pitchFamily="50" charset="0"/>
              </a:rPr>
              <a:t>£630 – The PE Hub</a:t>
            </a:r>
          </a:p>
          <a:p>
            <a:r>
              <a:rPr lang="en-GB" u="sng" dirty="0">
                <a:latin typeface="Kinetic Letters" panose="02000000000000000000" pitchFamily="50" charset="0"/>
              </a:rPr>
              <a:t>£835 – Dance Desk</a:t>
            </a:r>
          </a:p>
          <a:p>
            <a:r>
              <a:rPr lang="en-GB" u="sng" dirty="0">
                <a:latin typeface="Kinetic Letters" panose="02000000000000000000" pitchFamily="50" charset="0"/>
              </a:rPr>
              <a:t>£80 – Boxercise renewal</a:t>
            </a:r>
          </a:p>
          <a:p>
            <a:r>
              <a:rPr lang="en-GB" u="sng" dirty="0">
                <a:latin typeface="Kinetic Letters" panose="02000000000000000000" pitchFamily="50" charset="0"/>
              </a:rPr>
              <a:t>£900 – Cross Curricular Orienteering</a:t>
            </a:r>
          </a:p>
          <a:p>
            <a:r>
              <a:rPr lang="en-GB" u="sng" dirty="0">
                <a:latin typeface="Kinetic Letters" panose="02000000000000000000" pitchFamily="50" charset="0"/>
              </a:rPr>
              <a:t>£630 – Albion Foundation CPD  </a:t>
            </a:r>
          </a:p>
          <a:p>
            <a:r>
              <a:rPr lang="en-GB" u="sng" dirty="0">
                <a:latin typeface="Kinetic Letters" panose="02000000000000000000" pitchFamily="50" charset="0"/>
              </a:rPr>
              <a:t>£2395 – Now Press Play</a:t>
            </a:r>
          </a:p>
          <a:p>
            <a:r>
              <a:rPr lang="en-GB" u="sng" dirty="0">
                <a:latin typeface="Kinetic Letters" panose="02000000000000000000" pitchFamily="50" charset="0"/>
              </a:rPr>
              <a:t>£2600 – EYFS Provision</a:t>
            </a:r>
          </a:p>
          <a:p>
            <a:r>
              <a:rPr lang="en-GB" u="sng" dirty="0">
                <a:latin typeface="Kinetic Letters" panose="02000000000000000000" pitchFamily="50" charset="0"/>
              </a:rPr>
              <a:t>£3500 – Sunshine Hub Provision</a:t>
            </a:r>
          </a:p>
          <a:p>
            <a:r>
              <a:rPr lang="en-GB" u="sng" dirty="0">
                <a:latin typeface="Kinetic Letters" panose="02000000000000000000" pitchFamily="50" charset="0"/>
              </a:rPr>
              <a:t>£1960 – Active Playtimes</a:t>
            </a:r>
          </a:p>
          <a:p>
            <a:r>
              <a:rPr lang="en-GB" u="sng" dirty="0">
                <a:latin typeface="Kinetic Letters" panose="02000000000000000000" pitchFamily="50" charset="0"/>
              </a:rPr>
              <a:t>£65 – One day Dance CPD </a:t>
            </a:r>
          </a:p>
          <a:p>
            <a:r>
              <a:rPr lang="en-GB" u="sng" dirty="0">
                <a:latin typeface="Kinetic Letters" panose="02000000000000000000" pitchFamily="50" charset="0"/>
              </a:rPr>
              <a:t>£850 – Competitive Sports </a:t>
            </a:r>
          </a:p>
          <a:p>
            <a:r>
              <a:rPr lang="en-GB" u="sng" dirty="0">
                <a:latin typeface="Kinetic Letters" panose="02000000000000000000" pitchFamily="50" charset="0"/>
              </a:rPr>
              <a:t>£2500 – Enrichment offer </a:t>
            </a:r>
          </a:p>
          <a:p>
            <a:r>
              <a:rPr lang="en-GB" u="sng" dirty="0">
                <a:latin typeface="Kinetic Letters" panose="02000000000000000000" pitchFamily="50" charset="0"/>
              </a:rPr>
              <a:t>£895 – Dance Desk subscription next year</a:t>
            </a:r>
          </a:p>
        </p:txBody>
      </p:sp>
    </p:spTree>
    <p:extLst>
      <p:ext uri="{BB962C8B-B14F-4D97-AF65-F5344CB8AC3E}">
        <p14:creationId xmlns:p14="http://schemas.microsoft.com/office/powerpoint/2010/main" val="2398936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7738</Words>
  <Application>Microsoft Office PowerPoint</Application>
  <PresentationFormat>Custom</PresentationFormat>
  <Paragraphs>565</Paragraphs>
  <Slides>20</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Aptos Display</vt:lpstr>
      <vt:lpstr>Arial</vt:lpstr>
      <vt:lpstr>Calibri</vt:lpstr>
      <vt:lpstr>Kinetic Letters</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Ms J Oliarnyk</cp:lastModifiedBy>
  <cp:revision>2</cp:revision>
  <dcterms:created xsi:type="dcterms:W3CDTF">2025-10-08T18:09:30Z</dcterms:created>
  <dcterms:modified xsi:type="dcterms:W3CDTF">2026-07-14T09:49:52Z</dcterms:modified>
</cp:coreProperties>
</file>